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9" r:id="rId3"/>
    <p:sldId id="374" r:id="rId4"/>
    <p:sldId id="375" r:id="rId5"/>
    <p:sldId id="290" r:id="rId6"/>
    <p:sldId id="288" r:id="rId7"/>
    <p:sldId id="390" r:id="rId8"/>
    <p:sldId id="376" r:id="rId9"/>
    <p:sldId id="291" r:id="rId10"/>
    <p:sldId id="377" r:id="rId11"/>
    <p:sldId id="292" r:id="rId12"/>
    <p:sldId id="293" r:id="rId13"/>
    <p:sldId id="391" r:id="rId14"/>
    <p:sldId id="294" r:id="rId15"/>
    <p:sldId id="287" r:id="rId16"/>
    <p:sldId id="296" r:id="rId17"/>
    <p:sldId id="297" r:id="rId18"/>
    <p:sldId id="378" r:id="rId19"/>
    <p:sldId id="379" r:id="rId20"/>
    <p:sldId id="380" r:id="rId21"/>
    <p:sldId id="381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82" r:id="rId31"/>
    <p:sldId id="383" r:id="rId32"/>
    <p:sldId id="306" r:id="rId33"/>
    <p:sldId id="307" r:id="rId34"/>
    <p:sldId id="295" r:id="rId35"/>
    <p:sldId id="309" r:id="rId36"/>
    <p:sldId id="310" r:id="rId37"/>
    <p:sldId id="311" r:id="rId38"/>
    <p:sldId id="384" r:id="rId39"/>
    <p:sldId id="312" r:id="rId40"/>
    <p:sldId id="313" r:id="rId41"/>
    <p:sldId id="316" r:id="rId42"/>
    <p:sldId id="386" r:id="rId43"/>
    <p:sldId id="385" r:id="rId44"/>
    <p:sldId id="257" r:id="rId45"/>
    <p:sldId id="258" r:id="rId46"/>
    <p:sldId id="315" r:id="rId47"/>
    <p:sldId id="319" r:id="rId48"/>
    <p:sldId id="320" r:id="rId49"/>
    <p:sldId id="318" r:id="rId50"/>
    <p:sldId id="321" r:id="rId51"/>
    <p:sldId id="322" r:id="rId52"/>
    <p:sldId id="324" r:id="rId53"/>
    <p:sldId id="325" r:id="rId54"/>
    <p:sldId id="323" r:id="rId55"/>
    <p:sldId id="326" r:id="rId56"/>
    <p:sldId id="283" r:id="rId57"/>
    <p:sldId id="327" r:id="rId58"/>
    <p:sldId id="328" r:id="rId59"/>
    <p:sldId id="392" r:id="rId60"/>
    <p:sldId id="329" r:id="rId61"/>
    <p:sldId id="372" r:id="rId62"/>
    <p:sldId id="330" r:id="rId63"/>
    <p:sldId id="335" r:id="rId64"/>
    <p:sldId id="336" r:id="rId65"/>
    <p:sldId id="337" r:id="rId66"/>
    <p:sldId id="331" r:id="rId67"/>
    <p:sldId id="332" r:id="rId68"/>
    <p:sldId id="333" r:id="rId69"/>
    <p:sldId id="338" r:id="rId70"/>
    <p:sldId id="339" r:id="rId71"/>
    <p:sldId id="334" r:id="rId72"/>
    <p:sldId id="340" r:id="rId73"/>
    <p:sldId id="341" r:id="rId74"/>
    <p:sldId id="342" r:id="rId75"/>
    <p:sldId id="343" r:id="rId76"/>
    <p:sldId id="344" r:id="rId77"/>
    <p:sldId id="345" r:id="rId78"/>
    <p:sldId id="352" r:id="rId79"/>
    <p:sldId id="353" r:id="rId80"/>
    <p:sldId id="354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3" r:id="rId96"/>
    <p:sldId id="387" r:id="rId97"/>
    <p:sldId id="388" r:id="rId98"/>
    <p:sldId id="389" r:id="rId9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918B-4ECE-4ED1-B9E0-41ADBF248B03}" type="datetimeFigureOut">
              <a:rPr lang="hu-HU" smtClean="0"/>
              <a:pPr/>
              <a:t>2019.06.13.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D31C-A31C-4919-9202-5FFF7DAF55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D31C-A31C-4919-9202-5FFF7DAF55AA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632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845C04-49BC-486C-8D7D-7BD7733DEC47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86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63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734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1742EBC-6C1B-4454-81D3-14D128805234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87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73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837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E26DA3-EEB8-4706-B833-74980CF95C72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88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8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9395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34284BF-4C35-4A98-8C3A-088F0CD29BF1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89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93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60420" name="Dátum helye 3"/>
          <p:cNvSpPr>
            <a:spLocks noGrp="1"/>
          </p:cNvSpPr>
          <p:nvPr>
            <p:ph type="dt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60421" name="Dia számának helye 4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2616B8-D31E-4672-BD6B-C850DA98D4AB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90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61444" name="Dátum helye 3"/>
          <p:cNvSpPr>
            <a:spLocks noGrp="1"/>
          </p:cNvSpPr>
          <p:nvPr>
            <p:ph type="dt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61445" name="Dia számának helye 4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90E9A6-32A4-45AC-B93C-A982A310ECAC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94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D31C-A31C-4919-9202-5FFF7DAF55AA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A255A3-2296-4242-840B-9302680150DA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78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491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0179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322DD8D-E2EB-4F9B-A730-4D6E2AD54E61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79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01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120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D3E90E-B3F8-4B35-A507-778626F1B102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81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12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222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1ACB156-05F1-485B-BC23-5207EBE07134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82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22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32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B2D01E-6F30-408F-9627-56EFC9846CD0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83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3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4275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F7ECA2C-8B5E-4D4D-BAC9-8DE756E82481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84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427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r>
              <a:rPr lang="hu-HU" altLang="hu-HU" smtClean="0">
                <a:latin typeface="Arial" charset="0"/>
                <a:ea typeface="Arial Unicode MS" pitchFamily="34" charset="-128"/>
              </a:rPr>
              <a:t>2010.10.01</a:t>
            </a:r>
          </a:p>
        </p:txBody>
      </p:sp>
      <p:sp>
        <p:nvSpPr>
          <p:cNvPr id="55299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F64817C-2CAC-4521-8987-87E30E947182}" type="slidenum">
              <a:rPr lang="hu-HU" altLang="hu-HU" smtClean="0">
                <a:latin typeface="Arial" charset="0"/>
                <a:ea typeface="Arial Unicode MS" pitchFamily="34" charset="-128"/>
              </a:rPr>
              <a:pPr/>
              <a:t>85</a:t>
            </a:fld>
            <a:endParaRPr lang="hu-HU" altLang="hu-HU" smtClean="0">
              <a:latin typeface="Arial" charset="0"/>
              <a:ea typeface="Arial Unicode MS" pitchFamily="34" charset="-128"/>
            </a:endParaRPr>
          </a:p>
        </p:txBody>
      </p:sp>
      <p:sp>
        <p:nvSpPr>
          <p:cNvPr id="553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</p:spPr>
        <p:txBody>
          <a:bodyPr wrap="none" anchor="ctr"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B676-33F2-4CE1-8B70-79E398D9FFF0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482C-E257-47A8-9A60-D0C851B93955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24EF-0489-49A4-B604-46E2B366B3C5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064B-B127-41FC-9D88-AA48475F6228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DDD-9FEE-4D65-A8B1-6B5EA7F89E46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A3D9-2D66-4F3A-8417-E5EADDF7EAE7}" type="datetime1">
              <a:rPr lang="hu-HU" smtClean="0"/>
              <a:t>2019.06.13.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23B-BB66-4A3E-AE18-DC46962692FE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D261-76AC-47D8-A9A7-F847BD8E4794}" type="datetime1">
              <a:rPr lang="hu-HU" smtClean="0"/>
              <a:t>2019.06.13.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FD5D-8739-430C-BCE2-DD7ED5EA77DB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35-9FB2-40C1-9ED3-845899D3A686}" type="datetime1">
              <a:rPr lang="hu-HU" smtClean="0"/>
              <a:t>2019.06.13.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406A-D8C0-40B8-B2E7-943FD6B00FDA}" type="datetime1">
              <a:rPr lang="hu-HU" smtClean="0"/>
              <a:t>2019.06.13.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8B55-9C71-4835-9845-789CE2738E9D}" type="datetime1">
              <a:rPr lang="hu-HU" smtClean="0"/>
              <a:t>2019.06.13.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4FD20-8CA3-4CBE-AFEE-BC05A9D0815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njt.hu/cgi_bin/njt_doc.cgi?docid=110829.361693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njt.hu/cgi_bin/njt_doc.cgi?docid=23533.361227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Közvilágítási szabványok és jogi ismeretek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Némethné Vidovszky Ágnes dr.</a:t>
            </a:r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DAA4-C1E6-4AFD-9DA7-ABCF9374A616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349-51AC-4F2C-8225-0C7670F78ECF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9592" y="62068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3.§ (7) A vészkijárati útvonalakat és ajtókat olyan vészvilágítással kell ellátni, amely áramkimaradás esetén is működőképes és a szükséges megvilágítást biztosítja.</a:t>
            </a:r>
          </a:p>
          <a:p>
            <a:endParaRPr lang="hu-HU" sz="3200" dirty="0" smtClean="0"/>
          </a:p>
          <a:p>
            <a:endParaRPr lang="hu-HU" sz="3200" dirty="0"/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2123728" y="1196752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5400000" flipV="1">
            <a:off x="2123728" y="1124744"/>
            <a:ext cx="360040" cy="466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33265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8.§ (1) biztosítani kell a munkahelyeken az egészséges és biztonságos munkavégzéshez …. továbbá a munkavégzés jellegéhez és körülményeihez igazodó mesterséges megvilágítást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83568" y="3105835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	(2)  A világítás mennyiségi, minőségi jellemzőit </a:t>
            </a:r>
            <a:r>
              <a:rPr lang="hu-HU" sz="4400" dirty="0" smtClean="0"/>
              <a:t>nemzeti szabvány határozza meg.</a:t>
            </a:r>
            <a:endParaRPr lang="hu-HU" sz="44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C8D0-9281-4963-BB60-CCD5CCA38D1C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47667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8.§ (3) A belső téri mesterséges világítás világítástechnikai jellemzőinek megfelelőségét rendszeresen ellenőrizni kell.</a:t>
            </a:r>
          </a:p>
          <a:p>
            <a:pPr marL="719138" indent="-719138"/>
            <a:r>
              <a:rPr lang="hu-HU" sz="3200" dirty="0" smtClean="0"/>
              <a:t>	(4) …. helyiségek és átjárók világító berendezéseinek kialakítása és elhelyezése nem jelenthet baleseti veszélyt az ott dolgozókra.</a:t>
            </a:r>
          </a:p>
          <a:p>
            <a:pPr marL="719138" indent="-719138"/>
            <a:r>
              <a:rPr lang="hu-HU" sz="3200" dirty="0" smtClean="0"/>
              <a:t>	(5) Az olyan munkahelyeken, ahol a mesterséges világítás váratlan megszűnése veszélyeztetheti a munkavállalókat, automatikusan működésbe lépő, megfelelő erősségű biztonsági világítást kell biztosítani.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496A-D29C-40C7-87B5-7E30A53E483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1BE-9443-4B4E-B45E-DFDDE929EFE9}" type="datetime1">
              <a:rPr lang="hu-HU" smtClean="0"/>
              <a:t>2019.06.13.</a:t>
            </a:fld>
            <a:endParaRPr lang="hu-HU"/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1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1EAA-C99A-4820-94E7-10C4E7393F49}" type="slidenum">
              <a:rPr lang="hu-HU"/>
              <a:pPr/>
              <a:t>13</a:t>
            </a:fld>
            <a:endParaRPr lang="hu-H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594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Tartalékvilágítások</a:t>
            </a:r>
          </a:p>
          <a:p>
            <a:pPr algn="ctr">
              <a:lnSpc>
                <a:spcPts val="3000"/>
              </a:lnSpc>
            </a:pP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(MSZ EN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1838:2014)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  <a:cs typeface="Times New Roman" pitchFamily="18" charset="0"/>
              </a:rPr>
              <a:t>Az üzemi világítás kimaradása esetére létesített mesterséges világítás.</a:t>
            </a:r>
          </a:p>
        </p:txBody>
      </p:sp>
      <p:sp>
        <p:nvSpPr>
          <p:cNvPr id="8196" name="Text Box 4"/>
          <p:cNvSpPr txBox="1">
            <a:spLocks noChangeAspect="1" noChangeArrowheads="1"/>
          </p:cNvSpPr>
          <p:nvPr/>
        </p:nvSpPr>
        <p:spPr bwMode="auto">
          <a:xfrm>
            <a:off x="3908425" y="2209800"/>
            <a:ext cx="2492375" cy="404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>
                <a:latin typeface="Times New Roman" pitchFamily="18" charset="0"/>
                <a:cs typeface="Times New Roman" pitchFamily="18" charset="0"/>
              </a:rPr>
              <a:t>Tartalékvilágítás</a:t>
            </a:r>
          </a:p>
        </p:txBody>
      </p:sp>
      <p:sp>
        <p:nvSpPr>
          <p:cNvPr id="8197" name="Line 5"/>
          <p:cNvSpPr>
            <a:spLocks noChangeAspect="1" noChangeShapeType="1"/>
          </p:cNvSpPr>
          <p:nvPr/>
        </p:nvSpPr>
        <p:spPr bwMode="auto">
          <a:xfrm>
            <a:off x="4914900" y="2651125"/>
            <a:ext cx="1588" cy="995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198" name="Line 6"/>
          <p:cNvSpPr>
            <a:spLocks noChangeAspect="1" noChangeShapeType="1"/>
          </p:cNvSpPr>
          <p:nvPr/>
        </p:nvSpPr>
        <p:spPr bwMode="auto">
          <a:xfrm>
            <a:off x="2273300" y="3584575"/>
            <a:ext cx="5622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199" name="Text Box 7"/>
          <p:cNvSpPr txBox="1">
            <a:spLocks noChangeAspect="1" noChangeArrowheads="1"/>
          </p:cNvSpPr>
          <p:nvPr/>
        </p:nvSpPr>
        <p:spPr bwMode="auto">
          <a:xfrm>
            <a:off x="5849938" y="3509963"/>
            <a:ext cx="2913062" cy="40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>
                <a:latin typeface="Times New Roman" pitchFamily="18" charset="0"/>
                <a:cs typeface="Times New Roman" pitchFamily="18" charset="0"/>
              </a:rPr>
              <a:t>Helyettesítő világítás</a:t>
            </a:r>
          </a:p>
        </p:txBody>
      </p:sp>
      <p:sp>
        <p:nvSpPr>
          <p:cNvPr id="8200" name="Text Box 8"/>
          <p:cNvSpPr txBox="1">
            <a:spLocks noChangeAspect="1" noChangeArrowheads="1"/>
          </p:cNvSpPr>
          <p:nvPr/>
        </p:nvSpPr>
        <p:spPr bwMode="auto">
          <a:xfrm>
            <a:off x="1644650" y="3509963"/>
            <a:ext cx="2698750" cy="403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>
                <a:latin typeface="Times New Roman" pitchFamily="18" charset="0"/>
                <a:cs typeface="Times New Roman" pitchFamily="18" charset="0"/>
              </a:rPr>
              <a:t>Biztonsági világítás</a:t>
            </a:r>
          </a:p>
        </p:txBody>
      </p:sp>
      <p:sp>
        <p:nvSpPr>
          <p:cNvPr id="8201" name="Text Box 9"/>
          <p:cNvSpPr txBox="1">
            <a:spLocks noChangeAspect="1" noChangeArrowheads="1"/>
          </p:cNvSpPr>
          <p:nvPr/>
        </p:nvSpPr>
        <p:spPr bwMode="auto">
          <a:xfrm>
            <a:off x="6165850" y="5410200"/>
            <a:ext cx="2749550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>
                <a:latin typeface="Times New Roman" pitchFamily="18" charset="0"/>
                <a:cs typeface="Times New Roman" pitchFamily="18" charset="0"/>
              </a:rPr>
              <a:t>Különösen veszélyes munkaterületek világítása</a:t>
            </a:r>
          </a:p>
        </p:txBody>
      </p:sp>
      <p:sp>
        <p:nvSpPr>
          <p:cNvPr id="8202" name="Text Box 10"/>
          <p:cNvSpPr txBox="1">
            <a:spLocks noChangeAspect="1" noChangeArrowheads="1"/>
          </p:cNvSpPr>
          <p:nvPr/>
        </p:nvSpPr>
        <p:spPr bwMode="auto">
          <a:xfrm>
            <a:off x="3120765" y="5605463"/>
            <a:ext cx="3019686" cy="10638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Pánik elleni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világítás (nagy terek)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spect="1" noChangeArrowheads="1"/>
          </p:cNvSpPr>
          <p:nvPr/>
        </p:nvSpPr>
        <p:spPr bwMode="auto">
          <a:xfrm>
            <a:off x="-252536" y="5301208"/>
            <a:ext cx="3312369" cy="15567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Kijárati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(menekülési) utak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biztonsági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világítása, biztonsági jelek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Line 12"/>
          <p:cNvSpPr>
            <a:spLocks noChangeAspect="1" noChangeShapeType="1"/>
          </p:cNvSpPr>
          <p:nvPr/>
        </p:nvSpPr>
        <p:spPr bwMode="auto">
          <a:xfrm>
            <a:off x="4676775" y="4910138"/>
            <a:ext cx="1588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205" name="Line 13"/>
          <p:cNvSpPr>
            <a:spLocks noChangeAspect="1" noChangeShapeType="1"/>
          </p:cNvSpPr>
          <p:nvPr/>
        </p:nvSpPr>
        <p:spPr bwMode="auto">
          <a:xfrm>
            <a:off x="7237413" y="4910138"/>
            <a:ext cx="1587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206" name="Line 14"/>
          <p:cNvSpPr>
            <a:spLocks noChangeAspect="1" noChangeShapeType="1"/>
          </p:cNvSpPr>
          <p:nvPr/>
        </p:nvSpPr>
        <p:spPr bwMode="auto">
          <a:xfrm flipV="1">
            <a:off x="2195513" y="3990975"/>
            <a:ext cx="1587" cy="1023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207" name="Line 15"/>
          <p:cNvSpPr>
            <a:spLocks noChangeAspect="1" noChangeShapeType="1"/>
          </p:cNvSpPr>
          <p:nvPr/>
        </p:nvSpPr>
        <p:spPr bwMode="auto">
          <a:xfrm rot="2700000">
            <a:off x="1971725" y="4681154"/>
            <a:ext cx="0" cy="792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isometricRightUp"/>
            <a:lightRig rig="threePt" dir="t"/>
          </a:scene3d>
        </p:spPr>
        <p:txBody>
          <a:bodyPr/>
          <a:lstStyle/>
          <a:p>
            <a:endParaRPr lang="hu-HU"/>
          </a:p>
        </p:txBody>
      </p:sp>
      <p:sp>
        <p:nvSpPr>
          <p:cNvPr id="8208" name="Line 16"/>
          <p:cNvSpPr>
            <a:spLocks noChangeAspect="1" noChangeShapeType="1"/>
          </p:cNvSpPr>
          <p:nvPr/>
        </p:nvSpPr>
        <p:spPr bwMode="auto">
          <a:xfrm>
            <a:off x="2195513" y="4984750"/>
            <a:ext cx="50609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404664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22.§ (3) A szabadban kialakított munkahelyek és közlekedési utak megfelelő megvilágítását biztosítani kell. Mindezek általános megvilágítása során a </a:t>
            </a:r>
            <a:r>
              <a:rPr lang="hu-HU" sz="3200" i="1" dirty="0" smtClean="0"/>
              <a:t>4. számú mellékletben</a:t>
            </a:r>
            <a:r>
              <a:rPr lang="hu-HU" sz="3200" dirty="0" smtClean="0"/>
              <a:t> előírt közepes megvilágítási értékeket kell biztosítani. A 4. számú mellékletben fel nem sorolt munkahelyen legalább 50 </a:t>
            </a:r>
            <a:r>
              <a:rPr lang="hu-HU" sz="3200" dirty="0" err="1" smtClean="0"/>
              <a:t>lx</a:t>
            </a:r>
            <a:r>
              <a:rPr lang="hu-HU" sz="3200" dirty="0" smtClean="0"/>
              <a:t> közepes megvilágítási erősséget kell biztosítani.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0D00-6378-4610-A3DE-C7E73A2A0DFD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 rot="420000" flipV="1">
            <a:off x="3635896" y="3861048"/>
            <a:ext cx="936104" cy="43204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3600000" flipV="1">
            <a:off x="3588952" y="3870349"/>
            <a:ext cx="936104" cy="43204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27584" y="332656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hu-HU" sz="2800" dirty="0" smtClean="0"/>
              <a:t>4. </a:t>
            </a:r>
            <a:r>
              <a:rPr lang="hu-HU" sz="2800" b="1" dirty="0" smtClean="0"/>
              <a:t>Az Országos Tűzvédelmi Szabályzatról (54/2014. (XII.5.) BM) változott  2018.01.01.</a:t>
            </a:r>
          </a:p>
          <a:p>
            <a:endParaRPr lang="hu-HU" b="1" dirty="0" smtClean="0"/>
          </a:p>
        </p:txBody>
      </p:sp>
      <p:sp>
        <p:nvSpPr>
          <p:cNvPr id="7" name="Téglalap 6"/>
          <p:cNvSpPr/>
          <p:nvPr/>
        </p:nvSpPr>
        <p:spPr>
          <a:xfrm>
            <a:off x="827584" y="148478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6.§ (3)  Az építményben tartózkodók részére biztosítani kell:</a:t>
            </a:r>
          </a:p>
          <a:p>
            <a:pPr marL="719138" indent="-179388"/>
            <a:r>
              <a:rPr lang="hu-HU" sz="3200" dirty="0" smtClean="0"/>
              <a:t>b) a menekülési útvonal késedelem nélküli használatát, felismerhetőséget, megvilágítását, akadályok feloldását, az átbocsátóképességet,</a:t>
            </a:r>
          </a:p>
          <a:p>
            <a:pPr marL="719138" indent="-179388"/>
            <a:r>
              <a:rPr lang="hu-HU" sz="3200" dirty="0" smtClean="0"/>
              <a:t>-….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29ED-C461-4E4F-92D9-AED4D77A55A4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19672" y="69269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 56. § (1) Az önálló helyiségként kialakított átmeneti védett teret</a:t>
            </a:r>
          </a:p>
          <a:p>
            <a:pPr marL="719138"/>
            <a:r>
              <a:rPr lang="hu-HU" sz="3200" dirty="0" smtClean="0"/>
              <a:t>……</a:t>
            </a:r>
          </a:p>
          <a:p>
            <a:pPr marL="719138"/>
            <a:r>
              <a:rPr lang="hu-HU" sz="3200" dirty="0" smtClean="0"/>
              <a:t>d) Biztonsági világítással kell ellátni</a:t>
            </a:r>
          </a:p>
          <a:p>
            <a:pPr marL="719138"/>
            <a:r>
              <a:rPr lang="hu-HU" sz="3200" dirty="0" smtClean="0"/>
              <a:t>…..</a:t>
            </a:r>
            <a:endParaRPr lang="hu-HU" sz="3200" dirty="0"/>
          </a:p>
        </p:txBody>
      </p:sp>
      <p:sp>
        <p:nvSpPr>
          <p:cNvPr id="10" name="Téglalap 9"/>
          <p:cNvSpPr/>
          <p:nvPr/>
        </p:nvSpPr>
        <p:spPr>
          <a:xfrm>
            <a:off x="1619672" y="364502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 57. § (1) Az előkészítéssel menthető vagy előkészítéssel sem menthető személyek tartózkodási helyét</a:t>
            </a:r>
          </a:p>
          <a:p>
            <a:pPr marL="719138"/>
            <a:r>
              <a:rPr lang="hu-HU" sz="3200" dirty="0" smtClean="0"/>
              <a:t>……</a:t>
            </a:r>
          </a:p>
          <a:p>
            <a:pPr marL="719138"/>
            <a:r>
              <a:rPr lang="hu-HU" sz="3200" dirty="0" smtClean="0"/>
              <a:t>Biztonsági világítással  kell ellátni</a:t>
            </a:r>
          </a:p>
          <a:p>
            <a:pPr marL="719138"/>
            <a:r>
              <a:rPr lang="hu-HU" sz="3200" dirty="0" smtClean="0"/>
              <a:t>……</a:t>
            </a:r>
          </a:p>
          <a:p>
            <a:pPr marL="719138" indent="-719138"/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111E-1226-4FE8-BB53-10003A4B0FBF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27584" y="26064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58.§ (6) A menekülési útvonalat biztonsági világítással, menekülési jelekkel és menekülési útirányjelző rendszerrel kell ellátni a XIII. fejezet szerint.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971600" y="269033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113.§ (2) Közúti alagútban …A biztonsági világítást, valamint világító menekülési jeleket úgy kell tervezni, hogy egy meghibásodás miatt legfeljebb 50 m hosszúságú szakasz eszközei válhatnak üzemképtelenné.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0ED0-BAAF-40EE-B0B7-5DD2365B92A7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6418-2560-43B0-BC6F-E5B6FAF7795A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764704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8275" indent="-1438275"/>
            <a:r>
              <a:rPr lang="hu-HU" sz="3200" dirty="0" smtClean="0"/>
              <a:t>122.§ (7)A vonalalagutakban, valamint az állomások területén biztonsági világítást, valamint kívülről vagy belülről megvilágított menekülési jeleket kell elhelyezni, kialakítani. Menekülési útirány-jelző rendszert kell elhelyezni, kialakítani a peron padlójában.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CFD5-489B-43B9-A98F-0D4090B3CDF9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40525" r="55453" b="5370"/>
          <a:stretch>
            <a:fillRect/>
          </a:stretch>
        </p:blipFill>
        <p:spPr bwMode="auto">
          <a:xfrm>
            <a:off x="1907704" y="332656"/>
            <a:ext cx="6408712" cy="617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1166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Világítástechnikai jogszabályok</a:t>
            </a:r>
            <a:endParaRPr lang="hu-HU" sz="3600" dirty="0"/>
          </a:p>
        </p:txBody>
      </p:sp>
      <p:sp>
        <p:nvSpPr>
          <p:cNvPr id="8" name="Téglalap 7"/>
          <p:cNvSpPr/>
          <p:nvPr/>
        </p:nvSpPr>
        <p:spPr>
          <a:xfrm>
            <a:off x="0" y="6926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hu-HU" dirty="0" smtClean="0"/>
              <a:t> </a:t>
            </a:r>
            <a:r>
              <a:rPr lang="hu-HU" sz="3600" dirty="0" smtClean="0"/>
              <a:t>1. Az országos településrendezési és építési követelményekről (OTÉK)</a:t>
            </a:r>
          </a:p>
          <a:p>
            <a:pPr marL="449263"/>
            <a:r>
              <a:rPr lang="hu-HU" sz="3600" dirty="0" smtClean="0"/>
              <a:t> (253/1997. (XII.20.) </a:t>
            </a:r>
            <a:r>
              <a:rPr lang="hu-HU" sz="3600" dirty="0" err="1" smtClean="0"/>
              <a:t>Korm.rend</a:t>
            </a:r>
            <a:r>
              <a:rPr lang="hu-HU" sz="3600" dirty="0" smtClean="0"/>
              <a:t>.) </a:t>
            </a:r>
            <a:r>
              <a:rPr lang="hu-HU" dirty="0" smtClean="0"/>
              <a:t>utolsó mód:2019.06.04, de minket nem érint</a:t>
            </a:r>
          </a:p>
        </p:txBody>
      </p:sp>
      <p:sp>
        <p:nvSpPr>
          <p:cNvPr id="9" name="Téglalap 8"/>
          <p:cNvSpPr/>
          <p:nvPr/>
        </p:nvSpPr>
        <p:spPr>
          <a:xfrm>
            <a:off x="683568" y="4795897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 Biztosítani kell….53.§ (2) a helyiségek rendeltetésének megfelelő szellőzési, fűtési, természetes és mesterséges megvilágítási lehetőséget,</a:t>
            </a:r>
            <a:endParaRPr lang="hu-HU" sz="3200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0B1E-A07E-4566-B9D0-19E74D70D56C}" type="datetime1">
              <a:rPr lang="hu-HU" smtClean="0"/>
              <a:t>2019.06.13.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39552" y="2780929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53.§ (1)a környezet higiéniáját és a rendeltetésszerű használók egészségét ne veszélyeztesse…..</a:t>
            </a:r>
          </a:p>
          <a:p>
            <a:pPr marL="630238" indent="88900"/>
            <a:r>
              <a:rPr lang="hu-HU" sz="3200" dirty="0" smtClean="0"/>
              <a:t>j. Fényszennyezés (hatályos 2012-től)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5"/>
          <p:cNvGrpSpPr/>
          <p:nvPr/>
        </p:nvGrpSpPr>
        <p:grpSpPr>
          <a:xfrm>
            <a:off x="395536" y="685762"/>
            <a:ext cx="8229600" cy="5623558"/>
            <a:chOff x="395536" y="685762"/>
            <a:chExt cx="8229600" cy="5623558"/>
          </a:xfrm>
        </p:grpSpPr>
        <p:pic>
          <p:nvPicPr>
            <p:cNvPr id="11266" name="Picture 2" descr="https://444.hu/assets/0403ujbud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685762"/>
              <a:ext cx="8229600" cy="5479542"/>
            </a:xfrm>
            <a:prstGeom prst="rect">
              <a:avLst/>
            </a:prstGeom>
            <a:noFill/>
          </p:spPr>
        </p:pic>
        <p:sp>
          <p:nvSpPr>
            <p:cNvPr id="5" name="Ellipszis 4"/>
            <p:cNvSpPr/>
            <p:nvPr/>
          </p:nvSpPr>
          <p:spPr>
            <a:xfrm>
              <a:off x="4283968" y="5589240"/>
              <a:ext cx="576064" cy="72008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E452-6DDC-48E4-B6F5-AB6F67FC79AA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0C5F-F379-4536-816A-29D0A37320ED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1560" y="54868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/>
            <a:r>
              <a:rPr lang="hu-HU" sz="3200" dirty="0" smtClean="0"/>
              <a:t>128.§ (4)A ponyvaszerkezetű építményekben biztonsági világítást, valamint kívülről vagy belülről megvilágított menekülési jeleket kell elhelyezni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2606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130.§ (2) A tömegtartózkodásra szolgáló </a:t>
            </a:r>
            <a:r>
              <a:rPr lang="hu-HU" sz="3200" dirty="0" smtClean="0">
                <a:solidFill>
                  <a:srgbClr val="FF0000"/>
                </a:solidFill>
              </a:rPr>
              <a:t>állvány </a:t>
            </a:r>
            <a:r>
              <a:rPr lang="hu-HU" sz="3200" dirty="0" smtClean="0"/>
              <a:t>jellegű építmény esetén, ha naplementét követően használják az építményt, akkor biztonsági világítást kell kialakítani.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5576" y="269033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134.§ (2) A tömegtartózkodásra szolgáló </a:t>
            </a:r>
            <a:r>
              <a:rPr lang="hu-HU" sz="3200" dirty="0" smtClean="0">
                <a:solidFill>
                  <a:srgbClr val="FF0000"/>
                </a:solidFill>
              </a:rPr>
              <a:t>építmény</a:t>
            </a:r>
            <a:r>
              <a:rPr lang="hu-HU" sz="3200" dirty="0" smtClean="0"/>
              <a:t> esetén, ha naplementét követően használják az építményt, biztonsági világítást és kívülről vagy belülről megvilágított menekülési jelet, jeleket kell elhelyezni.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4A3-725F-4D4C-887A-A7135F4E306E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260648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137.§ (4) a ) </a:t>
            </a:r>
            <a:r>
              <a:rPr lang="hu-HU" sz="3200" dirty="0" err="1" smtClean="0"/>
              <a:t>A</a:t>
            </a:r>
            <a:r>
              <a:rPr lang="hu-HU" sz="3200" dirty="0" smtClean="0"/>
              <a:t> normál és a biztonsági tápforrás közötti átállás megengedett időtartama</a:t>
            </a:r>
          </a:p>
          <a:p>
            <a:pPr marL="1169988" indent="-450850"/>
            <a:r>
              <a:rPr lang="hu-HU" sz="3200" i="1" dirty="0" smtClean="0"/>
              <a:t>a)</a:t>
            </a:r>
            <a:r>
              <a:rPr lang="hu-HU" sz="3200" dirty="0" smtClean="0"/>
              <a:t> biztonsági világítás és menekülési jelzések esetén 1 másodperc,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827584" y="2551837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146. § (1) Biztonsági világítást kell létesíteni</a:t>
            </a:r>
          </a:p>
          <a:p>
            <a:pPr marL="989013" indent="-358775"/>
            <a:r>
              <a:rPr lang="hu-HU" sz="3200" i="1" dirty="0" smtClean="0"/>
              <a:t>a)</a:t>
            </a:r>
            <a:r>
              <a:rPr lang="hu-HU" sz="3200" dirty="0" smtClean="0"/>
              <a:t> </a:t>
            </a:r>
            <a:r>
              <a:rPr lang="hu-HU" sz="3200" dirty="0" err="1" smtClean="0"/>
              <a:t>a</a:t>
            </a:r>
            <a:r>
              <a:rPr lang="hu-HU" sz="3200" dirty="0" smtClean="0"/>
              <a:t> KK és MK osztályú épület menekülési útvonalán,</a:t>
            </a:r>
          </a:p>
          <a:p>
            <a:pPr marL="989013" indent="-358775"/>
            <a:r>
              <a:rPr lang="hu-HU" sz="3200" i="1" dirty="0" smtClean="0"/>
              <a:t>b)</a:t>
            </a:r>
            <a:r>
              <a:rPr lang="hu-HU" sz="3200" dirty="0" smtClean="0"/>
              <a:t> óvoda, iskola, gyermekjóléti, gyermekfoglalkoztató, kényszertartózkodásra szolgáló intézmény menekülési útvonalán,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768C-D213-488D-94A8-A74BB238958C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438919"/>
            <a:ext cx="8460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 smtClean="0"/>
              <a:t>c)</a:t>
            </a:r>
            <a:r>
              <a:rPr lang="hu-HU" sz="3200" dirty="0" smtClean="0"/>
              <a:t> átmeneti védett térben és a tűzoltó egységek részére a helyiség megközelítésére használt útvonalon,</a:t>
            </a:r>
          </a:p>
          <a:p>
            <a:r>
              <a:rPr lang="hu-HU" sz="3200" i="1" dirty="0" smtClean="0"/>
              <a:t>d)</a:t>
            </a:r>
            <a:r>
              <a:rPr lang="hu-HU" sz="3200" dirty="0" smtClean="0"/>
              <a:t> biztonsági felvonó előterében,</a:t>
            </a:r>
          </a:p>
          <a:p>
            <a:r>
              <a:rPr lang="hu-HU" sz="3200" i="1" dirty="0" smtClean="0"/>
              <a:t>e)</a:t>
            </a:r>
            <a:r>
              <a:rPr lang="hu-HU" sz="3200" dirty="0" smtClean="0"/>
              <a:t> tűzoltósági beavatkozási központban és a tűzoltó egységek részére a helyiség megközelítésére használt útvonalon,</a:t>
            </a:r>
          </a:p>
          <a:p>
            <a:r>
              <a:rPr lang="hu-HU" sz="3200" i="1" dirty="0" smtClean="0"/>
              <a:t>f)</a:t>
            </a:r>
            <a:r>
              <a:rPr lang="hu-HU" sz="3200" dirty="0" smtClean="0"/>
              <a:t> tűzeseti főkapcsolót tartalmazó helyiségben és a tűzoltó egységek részére a helyiség megközelítésére használt útvonalon,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6361-601D-4FAA-A1EC-61E78B3781D1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 smtClean="0"/>
              <a:t>g)</a:t>
            </a:r>
            <a:r>
              <a:rPr lang="hu-HU" sz="3200" dirty="0" smtClean="0"/>
              <a:t> tűzjelző központ helyiségében és a tűzoltó egységek részére a helyiség megközelítésére használt útvonalon,</a:t>
            </a:r>
          </a:p>
          <a:p>
            <a:r>
              <a:rPr lang="hu-HU" sz="3200" i="1" dirty="0" smtClean="0"/>
              <a:t>h)</a:t>
            </a:r>
            <a:r>
              <a:rPr lang="hu-HU" sz="3200" dirty="0" smtClean="0"/>
              <a:t> beépített tűzoltó berendezés elzáró szerelvényét tartalmazó helyiségben és a tűzoltó egységek részére a helyiség megközelítésére használt útvonalon,</a:t>
            </a:r>
          </a:p>
          <a:p>
            <a:r>
              <a:rPr lang="hu-HU" sz="3200" i="1" dirty="0" smtClean="0"/>
              <a:t>i)</a:t>
            </a:r>
            <a:r>
              <a:rPr lang="hu-HU" sz="3200" dirty="0" smtClean="0">
                <a:solidFill>
                  <a:srgbClr val="FF0000"/>
                </a:solidFill>
              </a:rPr>
              <a:t> tömegtartózkodásra szolgáló helyiségben,</a:t>
            </a:r>
          </a:p>
          <a:p>
            <a:r>
              <a:rPr lang="hu-HU" sz="3200" i="1" dirty="0" smtClean="0"/>
              <a:t>j)</a:t>
            </a:r>
            <a:r>
              <a:rPr lang="hu-HU" sz="3200" dirty="0" smtClean="0"/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ahol e rendelet előírja és</a:t>
            </a:r>
          </a:p>
          <a:p>
            <a:r>
              <a:rPr lang="hu-HU" sz="3200" i="1" dirty="0" smtClean="0"/>
              <a:t>k)</a:t>
            </a:r>
            <a:r>
              <a:rPr lang="hu-HU" sz="3200" dirty="0" smtClean="0"/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>ahol a tűzvédelmi szakhatóság a menekülés biztosítása érdekében előírja.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EB5D-36E0-4B4D-908C-AF4C44509B85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55576" y="4766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hu-HU" sz="3200" dirty="0" smtClean="0"/>
              <a:t>(2)Kívülről vagy belülről megvilágított magasan, vagy ha nem lehetséges, középmagasan elhelyezett menekülési jeleket kell létesíteni</a:t>
            </a:r>
          </a:p>
          <a:p>
            <a:pPr marL="1258888" indent="-358775"/>
            <a:r>
              <a:rPr lang="hu-HU" sz="3200" i="1" dirty="0" smtClean="0"/>
              <a:t>a)</a:t>
            </a:r>
            <a:r>
              <a:rPr lang="hu-HU" sz="3200" dirty="0" smtClean="0"/>
              <a:t> az AK, KK és MK osztályú épület menekülési útvonalán vagy</a:t>
            </a:r>
          </a:p>
          <a:p>
            <a:pPr marL="1258888" indent="-358775"/>
            <a:r>
              <a:rPr lang="hu-HU" sz="3200" i="1" dirty="0" smtClean="0"/>
              <a:t>b)</a:t>
            </a:r>
            <a:r>
              <a:rPr lang="hu-HU" sz="3200" dirty="0" smtClean="0"/>
              <a:t> a 100 fő feletti befogadóképességű helyiségben.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6B87-762C-417A-9C4D-B4CC6348CAA8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8864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(3) Alacsonyan telepített menekülési jeleket kell létesíteni – a füstmentes lépcsőházak kivételével – a magasan telepített biztonsági jelek kiegészítéseként</a:t>
            </a:r>
          </a:p>
          <a:p>
            <a:pPr marL="1438275" indent="-449263"/>
            <a:r>
              <a:rPr lang="hu-HU" sz="3200" i="1" dirty="0" smtClean="0"/>
              <a:t>a)</a:t>
            </a:r>
            <a:r>
              <a:rPr lang="hu-HU" sz="3200" dirty="0" smtClean="0"/>
              <a:t> az 1000 fő feletti befogadóképességű helyiség menekülési útvonalán vagy</a:t>
            </a:r>
          </a:p>
          <a:p>
            <a:pPr marL="1438275" indent="-449263"/>
            <a:r>
              <a:rPr lang="hu-HU" sz="3200" i="1" dirty="0" smtClean="0"/>
              <a:t>b)</a:t>
            </a:r>
            <a:r>
              <a:rPr lang="hu-HU" sz="3200" dirty="0" smtClean="0"/>
              <a:t> ahol e rendelet előírja.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4616-75F7-4D4B-B08F-826FCFC2CD9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67544" y="364502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(5) Pánik elleni világítást kell létesíteni</a:t>
            </a:r>
          </a:p>
          <a:p>
            <a:pPr marL="900113" indent="-180975"/>
            <a:r>
              <a:rPr lang="hu-HU" sz="3200" i="1" dirty="0" smtClean="0"/>
              <a:t>a)</a:t>
            </a:r>
            <a:r>
              <a:rPr lang="hu-HU" sz="3200" dirty="0" smtClean="0"/>
              <a:t> tömegtartózkodásra szolgáló helyiségben és</a:t>
            </a:r>
          </a:p>
          <a:p>
            <a:pPr marL="900113" indent="-180975"/>
            <a:r>
              <a:rPr lang="hu-HU" sz="3200" i="1" dirty="0" smtClean="0"/>
              <a:t>b)</a:t>
            </a:r>
            <a:r>
              <a:rPr lang="hu-HU" sz="3200" dirty="0" smtClean="0"/>
              <a:t> a nem menthető vagy előkészítéssel menthető személyek elhelyezésére szolgáló helyiségekben.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1520" y="54868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/>
            <a:r>
              <a:rPr lang="hu-HU" sz="3200" dirty="0" smtClean="0"/>
              <a:t>(6) Menekülési útirányt jelző rendszert kell létesíteni</a:t>
            </a:r>
          </a:p>
          <a:p>
            <a:pPr marL="1079500" indent="-360363"/>
            <a:r>
              <a:rPr lang="hu-HU" sz="3200" i="1" dirty="0" smtClean="0"/>
              <a:t>a)</a:t>
            </a:r>
            <a:r>
              <a:rPr lang="hu-HU" sz="3200" dirty="0" smtClean="0"/>
              <a:t> 3000 fő feletti befogadóképességű helyiség menekülési útvonalán és</a:t>
            </a:r>
          </a:p>
          <a:p>
            <a:pPr marL="1079500" indent="-360363"/>
            <a:r>
              <a:rPr lang="hu-HU" sz="3200" i="1" dirty="0" smtClean="0"/>
              <a:t>b)</a:t>
            </a:r>
            <a:r>
              <a:rPr lang="hu-HU" sz="3200" dirty="0" smtClean="0"/>
              <a:t> ott, ahol a tűzvédelmi szakhatóság a menekülés biztosítása, a füstfejlődés jellemzői alapján előírja.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253F-3CBD-427C-AD73-D87AE55B604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776893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 algn="ctr"/>
            <a:r>
              <a:rPr lang="hu-HU" sz="3200" dirty="0" smtClean="0"/>
              <a:t>Szabadtéri rendezvények</a:t>
            </a:r>
          </a:p>
          <a:p>
            <a:pPr marL="900113" indent="-900113"/>
            <a:r>
              <a:rPr lang="hu-HU" sz="3200" dirty="0" smtClean="0"/>
              <a:t>207.§ (4) A napnyugta utáni időszakban is látogatható rendezvény területén a közlekedési útvonalak megvilágítását biztosítani kell.</a:t>
            </a:r>
          </a:p>
          <a:p>
            <a:pPr marL="539750" indent="-539750"/>
            <a:r>
              <a:rPr lang="hu-HU" sz="3200" dirty="0" smtClean="0"/>
              <a:t>(5) A szabadtéri rendezvény területén </a:t>
            </a:r>
            <a:r>
              <a:rPr lang="hu-HU" sz="3200" dirty="0" smtClean="0">
                <a:solidFill>
                  <a:srgbClr val="FF0000"/>
                </a:solidFill>
              </a:rPr>
              <a:t>közterületi világítással rendelkező </a:t>
            </a:r>
            <a:r>
              <a:rPr lang="hu-HU" sz="3200" dirty="0" smtClean="0"/>
              <a:t>közlekedési és menekülési útvonalakon, külön megvilágítás és a megvilágításhoz tartalék energiaforrás kiépítése </a:t>
            </a:r>
            <a:r>
              <a:rPr lang="hu-HU" sz="3200" dirty="0" smtClean="0">
                <a:solidFill>
                  <a:srgbClr val="FF0000"/>
                </a:solidFill>
              </a:rPr>
              <a:t>nem </a:t>
            </a:r>
            <a:r>
              <a:rPr lang="hu-HU" sz="3200" dirty="0" smtClean="0"/>
              <a:t>szükséges.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09F5-60B0-4442-8E90-88078CCCD12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04D-2EBE-4FD0-ACAE-AC526B468C37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560" y="44624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54.§ (1) </a:t>
            </a:r>
            <a:r>
              <a:rPr lang="hu-HU" sz="3200" i="1" dirty="0" smtClean="0"/>
              <a:t>Biztonságos használat és akadálymentesség</a:t>
            </a:r>
          </a:p>
          <a:p>
            <a:pPr marL="630238"/>
            <a:r>
              <a:rPr lang="hu-HU" sz="3200" dirty="0" smtClean="0"/>
              <a:t>Ne botoljon meg, ne ütközzön a nem </a:t>
            </a:r>
            <a:br>
              <a:rPr lang="hu-HU" sz="3200" dirty="0" smtClean="0"/>
            </a:br>
            <a:r>
              <a:rPr lang="hu-HU" sz="3200" dirty="0" smtClean="0"/>
              <a:t>megfelelő világítás miatt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395536" y="2132856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/>
            <a:r>
              <a:rPr lang="hu-HU" sz="3200" dirty="0" smtClean="0"/>
              <a:t>54.§(2)Az építmény megvilágítását, a köz- és díszvilágítást, a fényreklámot és a </a:t>
            </a:r>
            <a:r>
              <a:rPr lang="hu-HU" sz="3200" dirty="0" err="1" smtClean="0"/>
              <a:t>hirdetőberendezést</a:t>
            </a:r>
            <a:r>
              <a:rPr lang="hu-HU" sz="3200" dirty="0" smtClean="0"/>
              <a:t> úgy kell elhelyezni és kialakítani, hogy a fényhatás</a:t>
            </a:r>
          </a:p>
          <a:p>
            <a:pPr marL="360363" indent="-360363"/>
            <a:r>
              <a:rPr lang="hu-HU" sz="3200" i="1" dirty="0" smtClean="0"/>
              <a:t>a)</a:t>
            </a:r>
            <a:r>
              <a:rPr lang="hu-HU" sz="3200" dirty="0" smtClean="0"/>
              <a:t> az építmény és a helyiségek, valamint a környezet rendeltetésszerű és biztonságos használatát ne akadályozza,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354E-BD62-4E6A-BF2A-4DFA8895BA6B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692696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208.§ (3)Szabadtéri rendezvények menekülésre figyelembe vett útvonalán nyílt lánggal járó megvilágítás nem alkalmazható.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EC78-5851-46A4-ACF5-55DAA0C4D1A7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33265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/>
              <a:t>A kisfeszültségű erősáramú villamos berendezések időszakos tűzvédelmi felülvizsgálata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242088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9125" indent="-1889125"/>
            <a:r>
              <a:rPr lang="hu-HU" sz="3200" dirty="0" smtClean="0"/>
              <a:t>276.§ (1) b) ….különösen </a:t>
            </a:r>
            <a:r>
              <a:rPr lang="hu-HU" sz="3200" dirty="0" err="1" smtClean="0"/>
              <a:t>kisülőlámpa</a:t>
            </a:r>
            <a:r>
              <a:rPr lang="hu-HU" sz="3200" dirty="0" smtClean="0"/>
              <a:t> világítás (áramköreire)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429309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hu-HU" sz="3200" dirty="0" smtClean="0"/>
              <a:t>(3) Nem vonatkozik ….. azokra a közvilágítási villamos berendezésekre, amelyek a közcélú hálózat részei.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95536" y="2636912"/>
          <a:ext cx="8424936" cy="3383280"/>
        </p:xfrm>
        <a:graphic>
          <a:graphicData uri="http://schemas.openxmlformats.org/drawingml/2006/table">
            <a:tbl>
              <a:tblPr/>
              <a:tblGrid>
                <a:gridCol w="604943"/>
                <a:gridCol w="4485430"/>
                <a:gridCol w="914792"/>
                <a:gridCol w="722980"/>
                <a:gridCol w="708226"/>
                <a:gridCol w="988565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 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A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B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C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D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b="1" dirty="0"/>
                        <a:t>E</a:t>
                      </a:r>
                      <a:endParaRPr lang="hu-H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Tűzeseti fogyasztó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időtartam (perc)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A kockázati egység kockázati osztálya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NAK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KK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MK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/>
                        <a:t>Biztonsági világítás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3200" dirty="0"/>
                        <a:t>90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76672"/>
            <a:ext cx="806489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11. melléklet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1. táblázat a Tűzeseti fogyasztók működőképessége alcímhez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8DE2-4D53-4071-857D-831D793F8553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395533" y="476672"/>
          <a:ext cx="8352930" cy="5608320"/>
        </p:xfrm>
        <a:graphic>
          <a:graphicData uri="http://schemas.openxmlformats.org/drawingml/2006/table">
            <a:tbl>
              <a:tblPr/>
              <a:tblGrid>
                <a:gridCol w="414390"/>
                <a:gridCol w="1877568"/>
                <a:gridCol w="686845"/>
                <a:gridCol w="1186107"/>
                <a:gridCol w="956965"/>
                <a:gridCol w="1234588"/>
                <a:gridCol w="788428"/>
                <a:gridCol w="1208039"/>
              </a:tblGrid>
              <a:tr h="29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1.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B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C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D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9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2.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érintett műszaki megoldás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Üzemeltetői ellenőrzés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Időszakos felülvizsgálat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Karbantartás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98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ciklusidő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dokumentálás szükségessége és módja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ciklusidő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dokumentálás szükségessége és módja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ciklusidő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dokumentálás szükségessége és módja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12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Calibri"/>
                          <a:cs typeface="Calibri"/>
                        </a:rPr>
                        <a:t>biztonsági világítás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1 hónap</a:t>
                      </a: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tűzvédelmi üzemeltetési napló</a:t>
                      </a: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12 hónap (+ 1 hét)</a:t>
                      </a: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tűzvédelmi üzemeltetési napló</a:t>
                      </a: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latin typeface="Times New Roman"/>
                          <a:ea typeface="Times New Roman"/>
                          <a:cs typeface="Times New Roman"/>
                        </a:rPr>
                        <a:t>Az időszakos felülvizsgálattal egyidejűleg</a:t>
                      </a:r>
                      <a:endParaRPr lang="hu-HU" sz="200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Times New Roman"/>
                          <a:ea typeface="Times New Roman"/>
                          <a:cs typeface="Times New Roman"/>
                        </a:rPr>
                        <a:t>tűzvédelmi üzemeltetési napló</a:t>
                      </a:r>
                      <a:endParaRPr lang="hu-HU" sz="2000" dirty="0"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E1BE-5251-4F71-B5BD-7617A0B32D47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33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843808" y="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18. Melléklet Ellenőrzés, karbantartás, felülvizsgálat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33265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5. A villamos energiáról szóló 2007. évi LXXXVI. Tv</a:t>
            </a:r>
          </a:p>
          <a:p>
            <a:r>
              <a:rPr lang="hu-HU" sz="3200" dirty="0" smtClean="0"/>
              <a:t>Legutóbbi módosítás 2019.04.26. Ez a módosítás nem érinti a világítást. </a:t>
            </a:r>
          </a:p>
          <a:p>
            <a:r>
              <a:rPr lang="hu-HU" sz="3200" dirty="0" smtClean="0"/>
              <a:t>Értelmező rendelkezések VET 3.§</a:t>
            </a:r>
          </a:p>
        </p:txBody>
      </p:sp>
      <p:sp>
        <p:nvSpPr>
          <p:cNvPr id="6" name="Téglalap 5"/>
          <p:cNvSpPr/>
          <p:nvPr/>
        </p:nvSpPr>
        <p:spPr>
          <a:xfrm>
            <a:off x="827584" y="254225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i="1" dirty="0" smtClean="0"/>
              <a:t>39. Közvilágítás:</a:t>
            </a:r>
            <a:r>
              <a:rPr lang="hu-HU" sz="3200" dirty="0" smtClean="0"/>
              <a:t> a külön jogszabályban meghatározott területnek a közlekedés-, köz- és vagyonbiztonság érdekében szükséges összefüggő, rendszeres, meghatározott időtartamú, villamos üzemű megvilágítása;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D7E1-13C0-4BBD-8A45-50DDDBE8A01A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188640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40. </a:t>
            </a:r>
            <a:r>
              <a:rPr lang="hu-HU" sz="3200" i="1" dirty="0" smtClean="0"/>
              <a:t>Közvilágítási berendezés:</a:t>
            </a:r>
            <a:r>
              <a:rPr lang="hu-HU" sz="3200" dirty="0" smtClean="0"/>
              <a:t> a közvilágítási célt szolgáló eszköz. Közvilágítási berendezésnek minősülnek különösen:</a:t>
            </a:r>
          </a:p>
          <a:p>
            <a:pPr marL="989013" indent="-449263"/>
            <a:r>
              <a:rPr lang="hu-HU" sz="3200" i="1" dirty="0" smtClean="0"/>
              <a:t>a)</a:t>
            </a:r>
            <a:r>
              <a:rPr lang="hu-HU" sz="3200" dirty="0" smtClean="0"/>
              <a:t> </a:t>
            </a:r>
            <a:r>
              <a:rPr lang="hu-HU" sz="3200" dirty="0" err="1" smtClean="0"/>
              <a:t>a</a:t>
            </a:r>
            <a:r>
              <a:rPr lang="hu-HU" sz="3200" dirty="0" smtClean="0"/>
              <a:t> fényforrások és lámpatestek a tartozékaikkal együtt;</a:t>
            </a:r>
          </a:p>
          <a:p>
            <a:pPr marL="989013" indent="-449263"/>
            <a:r>
              <a:rPr lang="hu-HU" sz="3200" i="1" dirty="0" smtClean="0"/>
              <a:t>b)</a:t>
            </a:r>
            <a:r>
              <a:rPr lang="hu-HU" sz="3200" dirty="0" smtClean="0"/>
              <a:t> a kizárólag a közvilágítás céljait szolgáló tartószerkezetek;</a:t>
            </a:r>
          </a:p>
          <a:p>
            <a:pPr marL="989013" indent="-449263"/>
            <a:r>
              <a:rPr lang="hu-HU" sz="3200" i="1" dirty="0" smtClean="0"/>
              <a:t>c)</a:t>
            </a:r>
            <a:r>
              <a:rPr lang="hu-HU" sz="3200" dirty="0" smtClean="0"/>
              <a:t> a kizárólag a közvilágítás villamos energia ellátását szolgáló vezetékrendszer;</a:t>
            </a:r>
          </a:p>
          <a:p>
            <a:pPr marL="989013" indent="-449263"/>
            <a:endParaRPr lang="hu-HU" sz="3200" dirty="0" smtClean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A7D-3147-49A1-B027-634B95D4BA59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55576" y="26064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hu-HU" sz="3200" i="1" dirty="0" smtClean="0"/>
              <a:t>d)</a:t>
            </a:r>
            <a:r>
              <a:rPr lang="hu-HU" sz="3200" dirty="0" smtClean="0"/>
              <a:t> a közvilágítás ki- és bekapcsolását, továbbá szabályozását biztosító vezérlő rendszer. Több célú vezérlési rendszer esetén azonban annak csak kizárólag a közvilágítás célját szolgáló része;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11560" y="306896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i="1" dirty="0" smtClean="0"/>
              <a:t>41. Közvilágítási elosztó hálózat:</a:t>
            </a:r>
            <a:r>
              <a:rPr lang="hu-HU" sz="3200" dirty="0" smtClean="0"/>
              <a:t> az elosztó hálózat részének nem minősülő, az elosztó tulajdonában lévő, a közvilágítás villamos energia ellátását biztosító kapcsolható, illetve szabályozható hálózat;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FC88-1BB4-44A0-ADF6-4DA461454850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/>
            <a:r>
              <a:rPr lang="hu-HU" sz="3200" dirty="0" smtClean="0"/>
              <a:t>VET 34.§ </a:t>
            </a:r>
            <a:r>
              <a:rPr lang="hu-HU" sz="3200" dirty="0" err="1" smtClean="0"/>
              <a:t>34</a:t>
            </a:r>
            <a:r>
              <a:rPr lang="hu-HU" sz="3200" dirty="0" smtClean="0"/>
              <a:t>/A § ,34/B § és a villamos energiáról szóló 2007. évi LXXXVI. tv egyes rendelkezéseinek végrehajtásáról szóló 273/2007. (X.19.) </a:t>
            </a:r>
            <a:r>
              <a:rPr lang="hu-HU" sz="3200" dirty="0" err="1" smtClean="0"/>
              <a:t>Korm.rend</a:t>
            </a:r>
            <a:r>
              <a:rPr lang="hu-HU" sz="3200" dirty="0" smtClean="0"/>
              <a:t> a </a:t>
            </a:r>
            <a:r>
              <a:rPr lang="hu-HU" sz="3200" dirty="0" err="1" smtClean="0"/>
              <a:t>Vhr</a:t>
            </a:r>
            <a:r>
              <a:rPr lang="hu-HU" sz="3200" dirty="0" smtClean="0"/>
              <a:t> 11.§</a:t>
            </a:r>
          </a:p>
          <a:p>
            <a:r>
              <a:rPr lang="hu-HU" sz="3200" dirty="0" smtClean="0"/>
              <a:t> Kinek kell létesíteni, mit kell fizetni, hol    lehet létesíteni, ki mit kell tűrjön, nyilvántartási követelmények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11560" y="3501008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9375"/>
            <a:r>
              <a:rPr lang="hu-HU" sz="3200" dirty="0" smtClean="0"/>
              <a:t>34.§ (6) </a:t>
            </a:r>
            <a:r>
              <a:rPr lang="hu-HU" sz="3200" dirty="0" smtClean="0">
                <a:solidFill>
                  <a:srgbClr val="FF0000"/>
                </a:solidFill>
              </a:rPr>
              <a:t>a közvilágításra vonatkozó részletes szabályokat a Kormány rendeletben állapítja meg.</a:t>
            </a:r>
          </a:p>
          <a:p>
            <a:pPr marL="630238" indent="-630238"/>
            <a:r>
              <a:rPr lang="hu-HU" sz="3200" dirty="0" smtClean="0"/>
              <a:t>40.§ (6) -(7) Elszámolás mikéntje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9D56-873F-402C-B65D-4B6336D3E3D7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91F5-49B4-45E6-B792-CC00FEE7B4AD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23528" y="0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(6)A közvilágítás céljára vételezett villamos energia fogyasztásmérés nélküli elszámolását az elosztó a fényforrások előtétekkel növelt beépített teljesítményeinek összege és a közvilágítási égésidő szorzataként végzi.</a:t>
            </a:r>
          </a:p>
          <a:p>
            <a:r>
              <a:rPr lang="hu-HU" sz="3200" dirty="0" smtClean="0"/>
              <a:t>(7)</a:t>
            </a:r>
            <a:r>
              <a:rPr lang="hu-HU" sz="3200" u="sng" baseline="30000" dirty="0" smtClean="0">
                <a:hlinkClick r:id="rId2"/>
              </a:rPr>
              <a:t>315</a:t>
            </a:r>
            <a:r>
              <a:rPr lang="hu-HU" sz="3200" dirty="0" smtClean="0"/>
              <a:t> Amennyiben az elosztó vagy a közvilágításra kötelezett a közvilágítási célra vételezett villamos energia elszámolását fogyasztásmérés adatai alapján kívánja elvégezni, az elosztó köteles a közvilágításra kötelezett teljes területén a leolvasásokat azonos napon elvégezni, a fogyasztási adatokat összegezni és az összegzett adatokat továbbítani, illetve a rendszerhasználati díjakat az összegzett adatok alapján számlázni.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502801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8763" indent="-1528763"/>
            <a:r>
              <a:rPr lang="hu-HU" sz="3200" dirty="0" smtClean="0"/>
              <a:t>VET 74. § (1) Az alábbi tevékenységeket a Hivatal által kiadott engedélyek alapján lehet gyakorolni: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1475656" y="2132856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hu-HU" sz="3200" dirty="0" smtClean="0"/>
              <a:t>j) közvilágítási berendezések üzemeltetése a közvilágítási elosztó hálózat közvilágítási berendezései kivételével,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95F1-06A1-43F0-A9EB-A324110F6384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39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4D8-8272-4AEB-BBB8-61EF25905967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187624" y="83671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hu-HU" sz="3200" i="1" dirty="0" smtClean="0"/>
              <a:t>b)</a:t>
            </a:r>
            <a:r>
              <a:rPr lang="hu-HU" sz="3200" dirty="0" smtClean="0"/>
              <a:t> a közlekedés biztonságát ne veszélyeztesse,</a:t>
            </a:r>
          </a:p>
          <a:p>
            <a:pPr marL="360363" indent="-360363"/>
            <a:r>
              <a:rPr lang="hu-HU" sz="3200" i="1" dirty="0" smtClean="0"/>
              <a:t>c)</a:t>
            </a:r>
            <a:r>
              <a:rPr lang="hu-HU" sz="3200" dirty="0" smtClean="0"/>
              <a:t> az emberi egészséget és a környezetet ne károsítsa, és</a:t>
            </a:r>
          </a:p>
          <a:p>
            <a:r>
              <a:rPr lang="hu-HU" sz="3200" i="1" dirty="0" smtClean="0"/>
              <a:t>d)</a:t>
            </a:r>
            <a:r>
              <a:rPr lang="hu-HU" sz="3200" dirty="0" smtClean="0"/>
              <a:t> fényszennyezést ne okozzon.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467544" y="34290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hu-HU" sz="3200" dirty="0" smtClean="0"/>
              <a:t>85.§ (6) Tömegtartózkodás céljára szolgáló helyiség akkor lehet belső fekvésű, ha a mesterséges megvilágítása és a szellőzése a használat során folyamatosan biztosítható, valamint a helyiségben tartalékvilágítás létesült.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55576" y="404664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25" indent="-1889125"/>
            <a:r>
              <a:rPr lang="hu-HU" sz="3200" dirty="0" err="1" smtClean="0"/>
              <a:t>Vhr</a:t>
            </a:r>
            <a:r>
              <a:rPr lang="hu-HU" sz="3200" dirty="0" smtClean="0"/>
              <a:t> 73/A.§ </a:t>
            </a:r>
            <a:r>
              <a:rPr lang="hu-HU" sz="3200" dirty="0" err="1" smtClean="0"/>
              <a:t>A</a:t>
            </a:r>
            <a:r>
              <a:rPr lang="hu-HU" sz="3200" dirty="0" smtClean="0"/>
              <a:t> közvilágítási üzemeltetési engedély kérelmezőjének rendelkeznie kell a tervezett működési területen a közvilágítási berendezések üzemeltetéséhez és közvilágítási kötelezettségek teljesítéséhez szükséges kiszolgáló berendezésekkel, létesítményekkel és szakszemélyzettel.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59492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Közvilágítási rendelet hiányzik!!!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A502-71D0-4B7A-A79A-8BB196A5CC2D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40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979712" y="2564904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Szabványok</a:t>
            </a:r>
          </a:p>
          <a:p>
            <a:pPr algn="ctr"/>
            <a:r>
              <a:rPr lang="hu-HU" sz="4000" dirty="0" smtClean="0"/>
              <a:t>1995. Évi XXVIII. Tv a szabványosításról</a:t>
            </a:r>
          </a:p>
          <a:p>
            <a:pPr algn="ctr"/>
            <a:r>
              <a:rPr lang="hu-HU" sz="4000" dirty="0" smtClean="0"/>
              <a:t>Legutóbbi módosítás 2018.12.21.</a:t>
            </a:r>
            <a:endParaRPr lang="hu-HU" sz="40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459B-7159-456E-A286-0DB2090FC31E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41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B519-DFD7-4F18-96DD-CF0BA5994AD4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9592" y="47667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szabványosítás célja: elősegíteni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141277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indent="-989013"/>
            <a:r>
              <a:rPr lang="hu-HU" sz="3200" dirty="0" smtClean="0"/>
              <a:t>1.§ a) az általános és ismételten alkalmazható eljárások, műszaki megoldások közrebocsátásával a termelés korszerűsítését, a szolgáltatások színvonalának javítását,      </a:t>
            </a:r>
            <a:endParaRPr lang="hu-HU" sz="3200" dirty="0"/>
          </a:p>
        </p:txBody>
      </p:sp>
      <p:sp>
        <p:nvSpPr>
          <p:cNvPr id="8" name="Téglalap 7"/>
          <p:cNvSpPr/>
          <p:nvPr/>
        </p:nvSpPr>
        <p:spPr>
          <a:xfrm>
            <a:off x="1475656" y="393305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hu-HU" sz="3200" i="1" dirty="0" smtClean="0"/>
              <a:t>d)</a:t>
            </a:r>
            <a:r>
              <a:rPr lang="hu-HU" sz="3200" dirty="0" smtClean="0"/>
              <a:t> a műszaki fejlesztés eredményeinek széles körű bevezetését</a:t>
            </a:r>
            <a:endParaRPr lang="hu-HU" sz="3200" dirty="0"/>
          </a:p>
        </p:txBody>
      </p:sp>
      <p:sp>
        <p:nvSpPr>
          <p:cNvPr id="9" name="Téglalap 8"/>
          <p:cNvSpPr/>
          <p:nvPr/>
        </p:nvSpPr>
        <p:spPr>
          <a:xfrm>
            <a:off x="1331640" y="515719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hu-HU" sz="3200" i="1" dirty="0" smtClean="0"/>
              <a:t>e)</a:t>
            </a:r>
            <a:r>
              <a:rPr lang="hu-HU" sz="3200" dirty="0" smtClean="0"/>
              <a:t> az élet, az egészség, a környezet, a vagyon, a fogyasztói érdekek védelmét és a biztonságot,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0349-4B94-4723-A366-370084A90A06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4046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Alapelv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11560" y="105273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6. §</a:t>
            </a:r>
            <a:r>
              <a:rPr lang="hu-HU" sz="3200" dirty="0" smtClean="0"/>
              <a:t> (1)</a:t>
            </a:r>
            <a:r>
              <a:rPr lang="hu-HU" sz="3200" u="sng" baseline="30000" dirty="0" smtClean="0">
                <a:hlinkClick r:id="rId2"/>
              </a:rPr>
              <a:t>6</a:t>
            </a:r>
            <a:r>
              <a:rPr lang="hu-HU" sz="3200" dirty="0" smtClean="0"/>
              <a:t> A nemzeti szabvány alkalmazása önkéntes.</a:t>
            </a:r>
          </a:p>
          <a:p>
            <a:r>
              <a:rPr lang="hu-HU" sz="3200" dirty="0" smtClean="0"/>
              <a:t>(2)</a:t>
            </a:r>
            <a:r>
              <a:rPr lang="hu-HU" sz="3200" u="sng" baseline="30000" dirty="0" smtClean="0">
                <a:hlinkClick r:id="rId2"/>
              </a:rPr>
              <a:t>7</a:t>
            </a:r>
            <a:r>
              <a:rPr lang="hu-HU" sz="3200" dirty="0" smtClean="0"/>
              <a:t> Műszaki tartalmú jogszabály hivatkozhat olyan nemzeti szabványra, amelynek alkalmazását úgy kell tekinteni, hogy az adott jogszabály vonatkozó követelményei is teljesülnek.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69269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dirty="0" smtClean="0"/>
              <a:t>Szabványosítás: olyan tevékenység, amely általános és ismételten alkalmazható megoldásokat ad fennálló vagy várható problémákra azzal a céllal, hogy a rendező hatás az adott feltételek között a legkedvezőbb legyen.</a:t>
            </a:r>
            <a:endParaRPr lang="hu-HU" sz="3600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69FB-687B-4796-BA02-4B5D26F13361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44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77922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2283/2001. (X. 5.) Korm. határozat</a:t>
            </a:r>
          </a:p>
          <a:p>
            <a:r>
              <a:rPr lang="hu-HU" sz="3200" dirty="0" smtClean="0"/>
              <a:t>a nemzeti szabványok kötelező alkalmazásának megszüntetéséről</a:t>
            </a:r>
            <a:endParaRPr lang="hu-HU" sz="3200" dirty="0"/>
          </a:p>
        </p:txBody>
      </p:sp>
      <p:sp>
        <p:nvSpPr>
          <p:cNvPr id="3" name="Téglalap 2"/>
          <p:cNvSpPr/>
          <p:nvPr/>
        </p:nvSpPr>
        <p:spPr>
          <a:xfrm>
            <a:off x="467544" y="267465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felhívja az érintett minisztereket, hogy intézkedjenek az általuk jogszabállyal kötelezővé tett szabványok kötelező jellegének megszüntetéséről;</a:t>
            </a:r>
          </a:p>
          <a:p>
            <a:r>
              <a:rPr lang="hu-HU" sz="3200" i="1" dirty="0" smtClean="0"/>
              <a:t>Határidő:</a:t>
            </a:r>
            <a:r>
              <a:rPr lang="hu-HU" sz="3200" dirty="0" smtClean="0"/>
              <a:t> 2001. december 31.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68F4-1069-4BCB-8AE6-F65C7ABE3713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45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548680"/>
            <a:ext cx="81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2. felhívja az érintett minisztereket, hogy az 1. ponttal összhangban a szabványok helyett miniszteri rendelet kiadásával gondoskodjanak a szükséges szabályozásról, amelyben a nemzeti szabványokra való hivatkozás csak a közösségi irányelvekben alkalmazott módon történhet.</a:t>
            </a:r>
          </a:p>
          <a:p>
            <a:r>
              <a:rPr lang="hu-HU" sz="3200" i="1" dirty="0" smtClean="0"/>
              <a:t>Határidő:</a:t>
            </a:r>
            <a:r>
              <a:rPr lang="hu-HU" sz="3200" dirty="0" smtClean="0"/>
              <a:t> folyamatos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88EA-216A-4B14-9088-B2240872DAD1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83568" y="908720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A szabványok lehetnek: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3200" dirty="0" smtClean="0"/>
              <a:t> nemzetköziek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3200" dirty="0" smtClean="0"/>
              <a:t>ISO Nemzetközi Szabványügyi Szervezet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3200" dirty="0" smtClean="0"/>
              <a:t> IEC Nemzetközi Elektrotechnikai Bizottság)</a:t>
            </a:r>
          </a:p>
          <a:p>
            <a:pPr marL="571500" lvl="1" indent="-571500">
              <a:buFont typeface="+mj-lt"/>
              <a:buAutoNum type="romanUcPeriod" startAt="2"/>
            </a:pPr>
            <a:r>
              <a:rPr lang="hu-HU" sz="3200" dirty="0" smtClean="0"/>
              <a:t>  európaiak</a:t>
            </a:r>
          </a:p>
          <a:p>
            <a:pPr marL="1028700" lvl="2" indent="-571500">
              <a:buFont typeface="+mj-lt"/>
              <a:buAutoNum type="arabicPeriod"/>
            </a:pPr>
            <a:r>
              <a:rPr lang="hu-HU" sz="3200" dirty="0" smtClean="0"/>
              <a:t>CEN Európai Szabványügyi Bizottság</a:t>
            </a:r>
          </a:p>
          <a:p>
            <a:pPr marL="1028700" lvl="2" indent="-571500">
              <a:buFont typeface="+mj-lt"/>
              <a:buAutoNum type="arabicPeriod"/>
            </a:pPr>
            <a:r>
              <a:rPr lang="hu-HU" sz="3200" dirty="0" smtClean="0"/>
              <a:t>CENELEC Európai Elektrotechnikai Szabványügyi Bizottság</a:t>
            </a:r>
          </a:p>
          <a:p>
            <a:pPr marL="1028700" lvl="2" indent="-571500">
              <a:buFont typeface="+mj-lt"/>
              <a:buAutoNum type="arabicPeriod"/>
            </a:pPr>
            <a:r>
              <a:rPr lang="hu-HU" sz="3200" dirty="0" smtClean="0"/>
              <a:t>ETSI Európai Távközlési Szabványügyi Intézet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286F-27EE-4D8A-AFDE-AE1C77BBD862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47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03648" y="54868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hu-HU" sz="3200" dirty="0" smtClean="0"/>
              <a:t>III. Nemzetiek pl. Magyar Szabványügyi Testület (MSZT), DIN 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3034695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Szabványok fajtái:</a:t>
            </a:r>
          </a:p>
          <a:p>
            <a:pPr marL="539750" indent="-539750">
              <a:buFont typeface="Arial" pitchFamily="34" charset="0"/>
              <a:buChar char="•"/>
            </a:pPr>
            <a:r>
              <a:rPr lang="hu-HU" sz="3200" dirty="0" smtClean="0"/>
              <a:t>Termék szabványok</a:t>
            </a:r>
          </a:p>
          <a:p>
            <a:pPr marL="539750" indent="-539750">
              <a:buFont typeface="Arial" pitchFamily="34" charset="0"/>
              <a:buChar char="•"/>
            </a:pPr>
            <a:r>
              <a:rPr lang="hu-HU" sz="3200" dirty="0" smtClean="0"/>
              <a:t>Létesítési szabványok</a:t>
            </a:r>
          </a:p>
          <a:p>
            <a:pPr marL="539750" indent="-539750">
              <a:buFont typeface="Arial" pitchFamily="34" charset="0"/>
              <a:buChar char="•"/>
            </a:pPr>
            <a:r>
              <a:rPr lang="hu-HU" sz="3200" dirty="0" smtClean="0"/>
              <a:t>Magatartási szabványok</a:t>
            </a:r>
          </a:p>
          <a:p>
            <a:pPr marL="539750" indent="-539750">
              <a:buFont typeface="Arial" pitchFamily="34" charset="0"/>
              <a:buChar char="•"/>
            </a:pPr>
            <a:r>
              <a:rPr lang="hu-HU" sz="3200" dirty="0" smtClean="0"/>
              <a:t>Terminológiai szabványok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3579-D768-4643-AF84-491854C63003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48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19672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07704" y="234888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Közvilágítási szabványok</a:t>
            </a:r>
            <a:endParaRPr lang="hu-HU" sz="40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483496" y="1836440"/>
            <a:ext cx="1880592" cy="1880592"/>
            <a:chOff x="2987824" y="1556792"/>
            <a:chExt cx="1880592" cy="1880592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2987824" y="1556792"/>
              <a:ext cx="1728192" cy="17281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6200000" flipV="1">
              <a:off x="3140224" y="1709192"/>
              <a:ext cx="1728192" cy="172819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zövegdoboz 10"/>
          <p:cNvSpPr txBox="1"/>
          <p:nvPr/>
        </p:nvSpPr>
        <p:spPr>
          <a:xfrm>
            <a:off x="2195736" y="414908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Út világítás</a:t>
            </a:r>
            <a:endParaRPr lang="hu-HU" sz="4400" dirty="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9847-14A9-41F7-8571-F6EB384419B6}" type="datetime1">
              <a:rPr lang="hu-HU" smtClean="0"/>
              <a:t>2019.06.13.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49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269788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hu-HU" sz="3200" dirty="0" smtClean="0"/>
              <a:t> (2) Fénycső világítás csak rejtett világításként alkalmazható olyan helyen, ahol a rendeltetésszerű használat alapján az ott tartózkodók huzamos ideig a fényforrás irányában kénytelenek elhelyezkedni (pl. betegszoba; bölcsődei, mini bölcsődei csoportszoba/gyermekszoba).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D891-DE86-47DB-8CC5-486ABB99D7DD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23528" y="476673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87.§ (1) és (2)Helyiségek megvilágítása </a:t>
            </a:r>
          </a:p>
          <a:p>
            <a:pPr marL="809625" indent="-809625"/>
            <a:r>
              <a:rPr lang="hu-HU" sz="3200" dirty="0" smtClean="0"/>
              <a:t>(1)…. helyiségekben, továbbá az építményen kívüli kiürítési útvonalakon a mesterséges megvilágításról gondoskodni kell.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267744" y="188640"/>
            <a:ext cx="4742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MSZ CEN/TR 13201-1:2015</a:t>
            </a:r>
            <a:endParaRPr lang="hu-HU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764704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Útvilágítás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rész: Irányelvek a világítási osztályok kiválasztásához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27784" y="2276872"/>
            <a:ext cx="388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MSZ EN 13201-2:2016</a:t>
            </a:r>
            <a:endParaRPr lang="hu-HU" sz="32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63080" y="2924944"/>
            <a:ext cx="81014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Útvilágítás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rész: A világítási jellemzők követelményei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699792" y="4149080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MSZ EN 13201-3:2016 </a:t>
            </a:r>
            <a:endParaRPr lang="hu-HU" sz="3200" b="1" dirty="0"/>
          </a:p>
        </p:txBody>
      </p:sp>
      <p:sp>
        <p:nvSpPr>
          <p:cNvPr id="10" name="Téglalap 9"/>
          <p:cNvSpPr/>
          <p:nvPr/>
        </p:nvSpPr>
        <p:spPr>
          <a:xfrm>
            <a:off x="899592" y="48691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Road lighting.</a:t>
            </a:r>
            <a:endParaRPr lang="hu-HU" sz="3200" dirty="0" smtClean="0"/>
          </a:p>
          <a:p>
            <a:r>
              <a:rPr lang="en-US" sz="3200" dirty="0" smtClean="0"/>
              <a:t> Part 3: Calculation of performance </a:t>
            </a:r>
            <a:endParaRPr lang="hu-HU" sz="3200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3D45-123A-4A8D-8524-E5309E6299B8}" type="datetime1">
              <a:rPr lang="hu-HU" smtClean="0"/>
              <a:t>2019.06.13.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50</a:t>
            </a:fld>
            <a:endParaRPr lang="hu-HU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55776" y="404664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MSZ EN 13201-4:2016 </a:t>
            </a:r>
            <a:endParaRPr lang="hu-HU" sz="3200" b="1" dirty="0"/>
          </a:p>
        </p:txBody>
      </p:sp>
      <p:sp>
        <p:nvSpPr>
          <p:cNvPr id="8" name="Téglalap 7"/>
          <p:cNvSpPr/>
          <p:nvPr/>
        </p:nvSpPr>
        <p:spPr>
          <a:xfrm>
            <a:off x="539552" y="119675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Útvilágítás.</a:t>
            </a:r>
          </a:p>
          <a:p>
            <a:r>
              <a:rPr lang="hu-HU" sz="3200" dirty="0" smtClean="0"/>
              <a:t> 4. rész: A világítási jellemzők mérési módszerei </a:t>
            </a:r>
            <a:endParaRPr lang="hu-HU" sz="3200" dirty="0"/>
          </a:p>
        </p:txBody>
      </p:sp>
      <p:sp>
        <p:nvSpPr>
          <p:cNvPr id="9" name="Téglalap 8"/>
          <p:cNvSpPr/>
          <p:nvPr/>
        </p:nvSpPr>
        <p:spPr>
          <a:xfrm>
            <a:off x="2699792" y="2780928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/>
              <a:t>MSZ EN 13201-5:2016 </a:t>
            </a:r>
            <a:endParaRPr lang="hu-HU" sz="3200" b="1" dirty="0"/>
          </a:p>
        </p:txBody>
      </p:sp>
      <p:sp>
        <p:nvSpPr>
          <p:cNvPr id="10" name="Téglalap 9"/>
          <p:cNvSpPr/>
          <p:nvPr/>
        </p:nvSpPr>
        <p:spPr>
          <a:xfrm>
            <a:off x="899592" y="3933056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Útvilágítás.</a:t>
            </a:r>
          </a:p>
          <a:p>
            <a:r>
              <a:rPr lang="hu-HU" sz="3200" dirty="0" smtClean="0"/>
              <a:t> 5. rész: Energiahatékonysági jellemzők</a:t>
            </a:r>
            <a:endParaRPr lang="hu-HU" sz="3200" dirty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ADC3-DC63-478F-ACB8-1CAF8101DE87}" type="datetime1">
              <a:rPr lang="hu-HU" smtClean="0"/>
              <a:t>2019.06.13.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51</a:t>
            </a:fld>
            <a:endParaRPr lang="hu-HU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15616" y="54868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1-es lap útosztály kiválasztás mellett fogalom meghatározások, új fogalmak</a:t>
            </a:r>
            <a:endParaRPr lang="hu-HU" sz="3200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755576" y="1772816"/>
            <a:ext cx="75608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normál világítási osztály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lighting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átlagos fénysűrűség vagy megvilágítás legnagyobb értékével meghatározott osztály bármelyik </a:t>
            </a:r>
            <a:r>
              <a:rPr kumimoji="0" lang="hu-H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működési időszakban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592" y="486916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Pl.: M7 télen közepes forgalmú, nyáron nagy forgalmú</a:t>
            </a:r>
            <a:endParaRPr lang="hu-HU" sz="32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AF2-A0A1-4E4C-93ED-2D49AC030D40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52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7544" y="188640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adaptív világítás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adaptive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lighting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fénysűrűségnek vagy a megvilágításnak időben szabályozott változtatása a forgalom nagyságának, az időnek, az időjárásnak vagy más paramétereknek a függvényében.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67544" y="2955717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gyalogosforgalmú </a:t>
            </a: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és kis sebességgel használt terület (P)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pedestrians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speed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(P)]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ábon közlekedő vagy biciklit használó emberek és kis sebességgel (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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 km/h) haladó gépjárművezetők számára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fenntartott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vonatkozó terület. (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Korábbi S, P, C osztály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D9E-6B78-40A6-8083-C8B8091FE3C8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53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536" y="158443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Tervezési sebesség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(design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speed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Tervezési célokra és az út geometriai tulajdonságainak kölcsönösségi viszonyára kiválasztott sebesség, amely egyben az út által felkínált tervezési minőségnek a mértéke is. (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Fő út használó jellemző sebessége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7059-8391-4E63-82BF-2C21E56D9297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188640"/>
            <a:ext cx="83164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Legnagyobb befogadóképesség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(maximum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capacity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forgalomnak az a legnagyobb hányada, amelynél a járművektől még ésszerű mértékben elvárható, hogy meghatározott időtartam alatt áthaladjanak egy ponton, vagy egy sáv vagy úttest folytonos részén az uralkodó út-, forgalmi és szabályozási viszonyok mellett.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(jármű/óra vagy jármű/nap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91AE-057D-404F-B494-BD26DBE76DE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404664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forgalomsűrűség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traffic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density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Egy adott sáv- vagy úttesthosszt elfoglaló járművek eltelt időre átlagolt száma.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(jármű/km vagy jármű/km/sáv)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2722855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forgalomösszetétel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traffic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composition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forgalomban résztvevő járművek kategóriák szerinti eloszlása, a forgalom irány szerinti eloszlása, a forgalom sávhasználat szerinti eloszlása, és adott létesítményt használó járművezetői közösség típusa. (vegyes vagy</a:t>
            </a:r>
            <a:r>
              <a:rPr kumimoji="0" lang="hu-H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gépi)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0083-2C09-45F8-9A60-BAF401B3B3E8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56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67544" y="220088"/>
            <a:ext cx="79928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környezeti fénysűrűség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ambient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luminosity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egyes környezetek becsült fénysűrűség szintjei. (belváros</a:t>
            </a:r>
            <a:r>
              <a:rPr kumimoji="0" lang="hu-H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kirakatok, sportpálya stb.)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3568" y="3068960"/>
            <a:ext cx="7488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optikai vezetés / forgalomirányítás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guidance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/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traffic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Eszköz annak biztosítására, hogy a gépjárművezetők megfelelő tájékoztatást kapjanak az út irányáról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270D-DA0D-4D15-AECF-356B898A82B8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57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8032" y="440080"/>
            <a:ext cx="85324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arcfelismerés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facial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recognition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gyalogosoknak az arc bizonyos távolságokról való felismeréséből álló olyan látási feladata, amely szükség esetén lehetővé teszi a kitérő vagy defenzív cselekmény végrehajtását.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hu-H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Az ideális arcfelismerési távolság 10 m.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arcfelismeréshez általában azt a legkisebb megvilágítás értéket szükséges figyelembe venni, amely távolság mellett  az arc felismerése még lehetséges.) 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EB2-638E-4C37-9ECB-C3EB89116A4B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58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1F013-F23C-4914-9AF5-3F1499A3D0D3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61E14-8539-4CF9-B087-8F85C5002EBF}" type="slidenum">
              <a:rPr lang="hu-HU"/>
              <a:pPr>
                <a:defRPr/>
              </a:pPr>
              <a:t>59</a:t>
            </a:fld>
            <a:endParaRPr lang="hu-HU"/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928662" y="188641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Kitérő</a:t>
            </a:r>
          </a:p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Felismerési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távolság: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1" y="1285860"/>
            <a:ext cx="914399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spcBef>
                <a:spcPct val="50000"/>
              </a:spcBef>
              <a:tabLst>
                <a:tab pos="719138" algn="l"/>
              </a:tabLst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ahol </a:t>
            </a: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= felismerési távolság</a:t>
            </a:r>
          </a:p>
          <a:p>
            <a:pPr>
              <a:spcBef>
                <a:spcPct val="50000"/>
              </a:spcBef>
              <a:tabLst>
                <a:tab pos="719138" algn="l"/>
              </a:tabLst>
            </a:pPr>
            <a:r>
              <a:rPr lang="hu-HU" sz="2800" b="1" i="1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= jelzés magassága</a:t>
            </a:r>
          </a:p>
          <a:p>
            <a:pPr>
              <a:spcBef>
                <a:spcPct val="50000"/>
              </a:spcBef>
              <a:tabLst>
                <a:tab pos="719138" algn="l"/>
              </a:tabLst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	z =távolsági tényező; értéke: kívülről megvilágított jelre100 ; belülről megvilágított jelre 200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2614613" y="2176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96285"/>
            <a:ext cx="9011984" cy="203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40466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2. A munkavédelemről szóló törvény</a:t>
            </a:r>
          </a:p>
          <a:p>
            <a:pPr marL="360363"/>
            <a:r>
              <a:rPr lang="hu-HU" sz="3200" dirty="0" smtClean="0"/>
              <a:t>(1993. évi XCIII. tv)Változott 2018.XII.31.; 2019.03.01.</a:t>
            </a:r>
          </a:p>
          <a:p>
            <a:pPr marL="1169988" indent="-720725"/>
            <a:r>
              <a:rPr lang="hu-HU" sz="3200" dirty="0" smtClean="0"/>
              <a:t>2.1. Az Mvt.31. § A munkahely természetes és mesterséges megvilágítása elégítse ki a munkavégzés jellegének megfelelő világításra vonatkozó követelményeket.</a:t>
            </a:r>
          </a:p>
          <a:p>
            <a:pPr marL="1169988" indent="-720725"/>
            <a:r>
              <a:rPr lang="hu-HU" sz="3200" dirty="0" smtClean="0"/>
              <a:t>2.2. Mvt. 37.§ A kijáratokat és vészkijáratokat, a kijelölt menekülési utakat….</a:t>
            </a:r>
            <a:r>
              <a:rPr lang="hu-HU" sz="3200" b="1" dirty="0" smtClean="0"/>
              <a:t> </a:t>
            </a:r>
            <a:r>
              <a:rPr lang="hu-HU" sz="3200" dirty="0" smtClean="0"/>
              <a:t>megvilágításuk tegye lehetővé…. terület gyors és biztonságos elhagyását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0B6C-E93F-433E-86F4-9D549C9E5370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611560" y="650885"/>
            <a:ext cx="79928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konfliktusterület (C)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conflict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area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hu-H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)]</a:t>
            </a:r>
            <a:endParaRPr kumimoji="0" lang="hu-H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Olyan vonatkozó terület, ahol a gépjárműforgalmú területek egymást keresztezik, vagy átfedésbe kerülnek más úthasználók által használt területekkel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967-2927-4C34-9BCB-5E81BC3F004D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t="23250" b="15719"/>
          <a:stretch>
            <a:fillRect/>
          </a:stretch>
        </p:blipFill>
        <p:spPr bwMode="auto">
          <a:xfrm>
            <a:off x="329995" y="3212976"/>
            <a:ext cx="818443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5BED-A89F-42B8-857E-D15E6FB3E87F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61</a:t>
            </a:fld>
            <a:endParaRPr lang="hu-HU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5219" r="7304" b="11782"/>
          <a:stretch>
            <a:fillRect/>
          </a:stretch>
        </p:blipFill>
        <p:spPr bwMode="auto">
          <a:xfrm>
            <a:off x="323528" y="1826039"/>
            <a:ext cx="8424936" cy="390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899592" y="4046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Vasút-közút keresztezése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43608" y="620688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Kiválasztási szempontok (súlyozási tételek M=6-VWS):</a:t>
            </a:r>
          </a:p>
          <a:p>
            <a:r>
              <a:rPr lang="hu-HU" sz="3200" dirty="0" smtClean="0"/>
              <a:t>M osztály esetén (fénysűrűség):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Tervezési sebesség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Forgalomnagyság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Forgalom összetétel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Úttest elválasztás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Csomópontok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Parkoló autók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Környezet fénysűrűsége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Navigációs feladat nehézsége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C0F3-DB0E-4EC9-9402-567774076D77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62068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Konfliktus területek világítási osztály kiválasztása</a:t>
            </a:r>
          </a:p>
          <a:p>
            <a:pPr algn="ctr"/>
            <a:r>
              <a:rPr lang="hu-HU" sz="3200" dirty="0" smtClean="0"/>
              <a:t>C=6-VWS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971600" y="2274838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Tervezési sebesség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Forgalomnagyság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Forgalom összetétel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Úttest elválasztás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Parkoló járművek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Környezeti fénysűrűség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Navigációs feladat nehézsége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C81-37C8-441A-B39D-DDF9AE8D56AE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63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051720" y="476672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P osztály kiválasztása</a:t>
            </a:r>
          </a:p>
          <a:p>
            <a:pPr algn="ctr"/>
            <a:r>
              <a:rPr lang="hu-HU" sz="3200" dirty="0" smtClean="0"/>
              <a:t>P=6-VWS</a:t>
            </a:r>
            <a:endParaRPr lang="hu-HU" sz="3200" dirty="0"/>
          </a:p>
        </p:txBody>
      </p:sp>
      <p:sp>
        <p:nvSpPr>
          <p:cNvPr id="7" name="Téglalap 6"/>
          <p:cNvSpPr/>
          <p:nvPr/>
        </p:nvSpPr>
        <p:spPr>
          <a:xfrm>
            <a:off x="755576" y="1772816"/>
            <a:ext cx="4466287" cy="343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Haladási sebesség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Használati intenzitás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Forgalom összetétel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Parkoló járművek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Környezeti fénysűrűség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3200" dirty="0" smtClean="0">
                <a:latin typeface="Arial"/>
                <a:ea typeface="Times New Roman"/>
              </a:rPr>
              <a:t>Arcfelismerés</a:t>
            </a:r>
            <a:endParaRPr lang="hu-HU" sz="1200" dirty="0">
              <a:latin typeface="Arial"/>
              <a:ea typeface="Times New Roman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402D-EC2B-4D97-B473-9C1484756FFD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64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19672" y="40466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Világítási osztály kiválasztása adaptív világításhoz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1844824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Tájékoztató függelék</a:t>
            </a:r>
          </a:p>
          <a:p>
            <a:r>
              <a:rPr lang="hu-HU" sz="3200" dirty="0" smtClean="0"/>
              <a:t>A világítási időszakot fel kell osztani idő zónákra</a:t>
            </a:r>
          </a:p>
          <a:p>
            <a:r>
              <a:rPr lang="hu-HU" sz="3200" dirty="0" smtClean="0"/>
              <a:t>Végig venni zónánként a kiválasztást</a:t>
            </a:r>
          </a:p>
          <a:p>
            <a:r>
              <a:rPr lang="hu-HU" sz="3200" dirty="0" smtClean="0"/>
              <a:t>Zónánként lesz világítási osztály</a:t>
            </a:r>
          </a:p>
          <a:p>
            <a:r>
              <a:rPr lang="hu-HU" sz="3200" dirty="0" smtClean="0"/>
              <a:t>Legnagyobb zónára kell méretezni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68E7-8B78-4DFD-AE3A-3AFCA6037819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65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835696" y="4766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2-es </a:t>
            </a:r>
            <a:r>
              <a:rPr lang="hu-HU" sz="3200" smtClean="0"/>
              <a:t>lap Világítási </a:t>
            </a:r>
            <a:r>
              <a:rPr lang="hu-HU" sz="3200" dirty="0" smtClean="0"/>
              <a:t>jellemzők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1124744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Fogalmak:</a:t>
            </a:r>
          </a:p>
          <a:p>
            <a:r>
              <a:rPr lang="hu-HU" sz="3200" dirty="0" smtClean="0"/>
              <a:t>Az útpálya melletti környezeti hányados helyett </a:t>
            </a:r>
            <a:r>
              <a:rPr lang="hu-HU" sz="3200" b="1" dirty="0" smtClean="0"/>
              <a:t>útszél világítási hányados </a:t>
            </a:r>
            <a:r>
              <a:rPr lang="hu-HU" sz="3200" dirty="0" smtClean="0"/>
              <a:t>került bevetetésre (EIR) indexként </a:t>
            </a:r>
            <a:r>
              <a:rPr lang="hu-HU" sz="3200" dirty="0" err="1" smtClean="0"/>
              <a:t>R</a:t>
            </a:r>
            <a:r>
              <a:rPr lang="hu-HU" sz="3200" baseline="-25000" dirty="0" err="1" smtClean="0"/>
              <a:t>ei</a:t>
            </a:r>
            <a:r>
              <a:rPr lang="hu-HU" sz="3200" dirty="0" smtClean="0"/>
              <a:t> (a szélső forgalmi sávval megegyező szélességű terület)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9552" y="364502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Előírások:</a:t>
            </a:r>
          </a:p>
          <a:p>
            <a:r>
              <a:rPr lang="hu-HU" sz="3200" dirty="0" smtClean="0"/>
              <a:t>Összevonásra kerültek útkategóriák</a:t>
            </a:r>
          </a:p>
          <a:p>
            <a:r>
              <a:rPr lang="hu-HU" sz="3200" dirty="0" smtClean="0"/>
              <a:t>ME3a, ME3b,ME3c helyett M3 osztály;</a:t>
            </a:r>
          </a:p>
          <a:p>
            <a:r>
              <a:rPr lang="hu-HU" sz="3200" dirty="0" smtClean="0"/>
              <a:t>ME4a, ME4b helyett M4 osztály</a:t>
            </a:r>
          </a:p>
          <a:p>
            <a:r>
              <a:rPr lang="hu-HU" sz="3200" dirty="0" smtClean="0"/>
              <a:t>Változás az </a:t>
            </a:r>
            <a:r>
              <a:rPr lang="hu-HU" sz="3200" dirty="0" err="1" smtClean="0"/>
              <a:t>U</a:t>
            </a:r>
            <a:r>
              <a:rPr lang="hu-HU" sz="3200" baseline="-25000" dirty="0" err="1" smtClean="0"/>
              <a:t>l</a:t>
            </a:r>
            <a:r>
              <a:rPr lang="hu-HU" sz="3200" dirty="0" smtClean="0"/>
              <a:t> értékében van változás</a:t>
            </a:r>
            <a:endParaRPr lang="hu-HU" sz="3200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B0E1-967C-4156-9C69-1D0B9AA85EC8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66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476672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Változások 2.</a:t>
            </a:r>
          </a:p>
          <a:p>
            <a:r>
              <a:rPr lang="hu-HU" sz="3200" dirty="0" err="1" smtClean="0"/>
              <a:t>Útszélvilágítási</a:t>
            </a:r>
            <a:r>
              <a:rPr lang="hu-HU" sz="3200" dirty="0" smtClean="0"/>
              <a:t> hányados értéke csökkent a korábbi útpálya környezeti hányadoshoz képest, de nagyobb a terület.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249289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nem motorizált közlekedők előírásai változtak</a:t>
            </a:r>
            <a:endParaRPr lang="hu-HU" sz="32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7FBF-EE46-4BBD-8C78-CCF56ED7E25D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67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69269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P osztályok, a HS osztályok</a:t>
            </a:r>
            <a:r>
              <a:rPr lang="hu-HU" sz="3200" smtClean="0"/>
              <a:t>, amelyeket gyalogutakon</a:t>
            </a:r>
            <a:r>
              <a:rPr lang="hu-HU" sz="3200" dirty="0" smtClean="0"/>
              <a:t>, kerékpárutakon, </a:t>
            </a:r>
            <a:r>
              <a:rPr lang="hu-HU" sz="3200" dirty="0" err="1" smtClean="0"/>
              <a:t>vészleállósávokon</a:t>
            </a:r>
            <a:r>
              <a:rPr lang="hu-HU" sz="3200" dirty="0" smtClean="0"/>
              <a:t> és más, különállóan vagy a közlekedési út útteste mentén elterülő útfelületeken közlekedő gyalogosok és pedállal hajtó kerékpárosok részére, valamint lakóövezetek útjain, sétálóutcákon, parkolókban, iskolaudvarokon stb. való használatra dolgoztak ki.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617C-F35A-4732-B90F-BA718651962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619672" y="4766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3-as lap számítások 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47664" y="148478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4-es lap Mérések</a:t>
            </a:r>
            <a:endParaRPr lang="hu-HU" sz="3200" dirty="0"/>
          </a:p>
        </p:txBody>
      </p:sp>
      <p:sp>
        <p:nvSpPr>
          <p:cNvPr id="7" name="Téglalap 6"/>
          <p:cNvSpPr/>
          <p:nvPr/>
        </p:nvSpPr>
        <p:spPr>
          <a:xfrm>
            <a:off x="827584" y="241333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hu-HU" sz="3200" dirty="0" smtClean="0"/>
              <a:t>A bevezető szerint: optimalizálandó a mérési költség, ráfordított idő ehhez egyedi követelmények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hu-HU" sz="3200" dirty="0" smtClean="0"/>
              <a:t>Statikus és dinamikus mérés összehasonlítása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hu-HU" sz="3200" dirty="0" smtClean="0"/>
              <a:t>Képalapú fénysűrűség mérők (ILMD) egyedi követelményei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hu-HU" sz="3200" dirty="0" smtClean="0"/>
              <a:t>Mérési bizonytalanság értékelése</a:t>
            </a:r>
            <a:endParaRPr lang="hu-HU" sz="32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E957-E641-42EB-90DF-CCC07A773B79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69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C672-6E0F-4141-89D3-3B3531B079FA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Pl. 54.§ (7) d) módosult legutóbb, miszerint 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251520" y="836712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„a technológia változtatását és az új technológia bevezetését érintő döntés előtt megtárgyalni a munkavállalókkal, valamint munkavédelmi képviselőikkel a változtatás, vagy bevezetés egészségre és biztonságra kiható következményeit”;</a:t>
            </a:r>
            <a:endParaRPr lang="hu-HU" sz="2800" dirty="0"/>
          </a:p>
        </p:txBody>
      </p:sp>
      <p:pic>
        <p:nvPicPr>
          <p:cNvPr id="7" name="Picture 1" descr="F:\AAA-LightingMetrics\Elcoteq\PA29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824536" cy="397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62068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hu-HU" sz="3200" dirty="0" smtClean="0"/>
              <a:t>Különbség tétel a követelményekkel vagy tervezési elvárásokkal való összevetés céljaiban,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hu-HU" sz="3200" dirty="0" smtClean="0"/>
              <a:t>Irányelvek a küszöbérték növekmény ill. az útszél megvilágítás hányados méréshez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hu-HU" sz="3200" dirty="0" smtClean="0"/>
              <a:t>Eltérő feltételek mellett történő mérések értelmezhetősége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hu-HU" sz="3200" dirty="0" smtClean="0"/>
              <a:t>Adaptív útvilágítás mérőrendszereire vonatkozó megfontolások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5D1A-25DE-4A76-9F72-C56FB4B3FE2C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44624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Szabályozási célú automatikus mérőrendszer</a:t>
            </a:r>
          </a:p>
          <a:p>
            <a:pPr marL="531813" lvl="1" indent="-74613">
              <a:defRPr/>
            </a:pPr>
            <a:r>
              <a:rPr lang="hu-HU" sz="3200" dirty="0" smtClean="0">
                <a:cs typeface="Arial" charset="0"/>
              </a:rPr>
              <a:t>Mért fénytechnikai paraméter alapján avatkozik be a berendezés működésébe</a:t>
            </a:r>
          </a:p>
          <a:p>
            <a:pPr marL="0" lvl="1" indent="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Dinamikus mérőrendszer</a:t>
            </a:r>
          </a:p>
          <a:p>
            <a:pPr marL="450850" lvl="2" indent="0">
              <a:defRPr/>
            </a:pPr>
            <a:r>
              <a:rPr lang="hu-HU" sz="3200" dirty="0" smtClean="0">
                <a:cs typeface="Arial" charset="0"/>
              </a:rPr>
              <a:t>Mozgó mérőrendszer az útfelületen</a:t>
            </a:r>
          </a:p>
          <a:p>
            <a:pPr marL="4763" lvl="2" indent="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Statikus mérőrendszer</a:t>
            </a:r>
          </a:p>
          <a:p>
            <a:pPr marL="4763" lvl="2" indent="0">
              <a:defRPr/>
            </a:pPr>
            <a:r>
              <a:rPr lang="hu-HU" sz="3200" dirty="0" smtClean="0">
                <a:cs typeface="Arial" charset="0"/>
              </a:rPr>
              <a:t>	Ami nem mozog</a:t>
            </a:r>
          </a:p>
          <a:p>
            <a:pPr marL="4763" lvl="2" indent="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Előírt jellemző</a:t>
            </a:r>
          </a:p>
          <a:p>
            <a:pPr marL="461963" lvl="3" indent="0">
              <a:defRPr/>
            </a:pPr>
            <a:r>
              <a:rPr lang="hu-HU" sz="3200" dirty="0" smtClean="0">
                <a:cs typeface="Arial" charset="0"/>
              </a:rPr>
              <a:t>Olyan mennyiség, amely megfelel a számítási szabályoknak</a:t>
            </a:r>
          </a:p>
          <a:p>
            <a:pPr marL="0" lvl="3" indent="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Egyedi jellemző</a:t>
            </a:r>
          </a:p>
          <a:p>
            <a:pPr marL="457200" lvl="4" indent="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Adott és </a:t>
            </a:r>
            <a:r>
              <a:rPr lang="hu-HU" sz="3200" b="1" dirty="0" smtClean="0">
                <a:cs typeface="Arial" charset="0"/>
              </a:rPr>
              <a:t>jól meghatározott</a:t>
            </a:r>
            <a:r>
              <a:rPr lang="hu-HU" sz="3200" dirty="0" smtClean="0">
                <a:cs typeface="Arial" charset="0"/>
              </a:rPr>
              <a:t> feltételek melletti mennyiség, amely eltér a 3. tagban előírttól</a:t>
            </a:r>
            <a:endParaRPr lang="hu-HU" sz="3200" dirty="0">
              <a:cs typeface="Arial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879A-9677-4912-B7F0-99729F6C57CB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71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1520" y="54868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Előírt fénysűrűség,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egyedi fénysűrűség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Kiterjesztett egyenletesség (tájékoztató)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A min és </a:t>
            </a:r>
            <a:r>
              <a:rPr lang="hu-HU" sz="3200" dirty="0" err="1" smtClean="0">
                <a:cs typeface="Arial" charset="0"/>
              </a:rPr>
              <a:t>max</a:t>
            </a:r>
            <a:r>
              <a:rPr lang="hu-HU" sz="3200" dirty="0" smtClean="0">
                <a:cs typeface="Arial" charset="0"/>
              </a:rPr>
              <a:t> értékek meghatározását a környezet, burkolat </a:t>
            </a:r>
            <a:r>
              <a:rPr lang="hu-HU" sz="3200" dirty="0" err="1" smtClean="0">
                <a:cs typeface="Arial" charset="0"/>
              </a:rPr>
              <a:t>inhomgenitása</a:t>
            </a:r>
            <a:r>
              <a:rPr lang="hu-HU" sz="3200" dirty="0" smtClean="0">
                <a:cs typeface="Arial" charset="0"/>
              </a:rPr>
              <a:t> stb. befolyásolja, ezért definiálták. </a:t>
            </a:r>
          </a:p>
          <a:p>
            <a:pPr lvl="1">
              <a:defRPr/>
            </a:pPr>
            <a:r>
              <a:rPr lang="hu-HU" sz="3200" dirty="0" smtClean="0">
                <a:cs typeface="Arial" charset="0"/>
              </a:rPr>
              <a:t>	A lemért zóna adott %-án átlagolt értékek használata mellett kapott egyenletesség. Jele: c index; c lehet 0,5%; 1%; 5%; 10%.</a:t>
            </a:r>
          </a:p>
          <a:p>
            <a:pPr lvl="1">
              <a:defRPr/>
            </a:pPr>
            <a:r>
              <a:rPr lang="hu-HU" sz="3200" dirty="0" smtClean="0">
                <a:cs typeface="Arial" charset="0"/>
              </a:rPr>
              <a:t>Az egyenletességet a súlyozott értékek alapján kell meghatározni</a:t>
            </a:r>
            <a:endParaRPr lang="hu-HU" sz="3200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6AFE-5556-4308-B1D4-B5B8ADB3CFF1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72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15616" y="908720"/>
            <a:ext cx="4008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3200" i="1" dirty="0" err="1" smtClean="0"/>
              <a:t>A</a:t>
            </a:r>
            <a:r>
              <a:rPr lang="hu-HU" altLang="hu-HU" sz="3200" i="1" baseline="-25000" dirty="0" err="1" smtClean="0"/>
              <a:t>g</a:t>
            </a:r>
            <a:r>
              <a:rPr lang="hu-HU" altLang="hu-HU" sz="3200" i="1" dirty="0" smtClean="0"/>
              <a:t> (g = 1, …, G)- felület </a:t>
            </a:r>
            <a:endParaRPr lang="hu-HU" altLang="hu-HU" sz="3200" dirty="0"/>
          </a:p>
        </p:txBody>
      </p:sp>
      <p:sp>
        <p:nvSpPr>
          <p:cNvPr id="7" name="Téglalap 6"/>
          <p:cNvSpPr/>
          <p:nvPr/>
        </p:nvSpPr>
        <p:spPr>
          <a:xfrm>
            <a:off x="1259632" y="1628800"/>
            <a:ext cx="5136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3200" i="1" dirty="0" err="1" smtClean="0"/>
              <a:t>Q</a:t>
            </a:r>
            <a:r>
              <a:rPr lang="hu-HU" altLang="hu-HU" sz="3200" i="1" baseline="-25000" dirty="0" err="1" smtClean="0"/>
              <a:t>g</a:t>
            </a:r>
            <a:r>
              <a:rPr lang="hu-HU" altLang="hu-HU" sz="3200" i="1" dirty="0" smtClean="0"/>
              <a:t>,p(g = 1, …, G) – mért érték </a:t>
            </a:r>
            <a:endParaRPr lang="hu-HU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99592" y="2492896"/>
          <a:ext cx="3775075" cy="2328863"/>
        </p:xfrm>
        <a:graphic>
          <a:graphicData uri="http://schemas.openxmlformats.org/presentationml/2006/ole">
            <p:oleObj spid="_x0000_s1026" name="Equation" r:id="rId3" imgW="1358900" imgH="8382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580112" y="2204864"/>
          <a:ext cx="3092450" cy="1512888"/>
        </p:xfrm>
        <a:graphic>
          <a:graphicData uri="http://schemas.openxmlformats.org/presentationml/2006/ole">
            <p:oleObj spid="_x0000_s1027" name="Equation" r:id="rId4" imgW="1054100" imgH="4318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219700" y="4292600"/>
          <a:ext cx="2089150" cy="1838325"/>
        </p:xfrm>
        <a:graphic>
          <a:graphicData uri="http://schemas.openxmlformats.org/presentationml/2006/ole">
            <p:oleObj spid="_x0000_s1028" name="Equation" r:id="rId5" imgW="952087" imgH="837836" progId="Equation.3">
              <p:embed/>
            </p:oleObj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7524328" y="50851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min</a:t>
            </a:r>
            <a:endParaRPr lang="hu-HU" sz="3200" dirty="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9C76-C4EC-4679-A106-36E9A5EDDFCD}" type="datetime1">
              <a:rPr lang="hu-HU" smtClean="0"/>
              <a:t>2019.06.13.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73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476672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Sorozatmérés =automatikus mérőrendszerrel szabályozási célból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ILMD képalapú </a:t>
            </a:r>
            <a:r>
              <a:rPr lang="hu-HU" sz="3200" dirty="0" err="1" smtClean="0">
                <a:cs typeface="Arial" charset="0"/>
              </a:rPr>
              <a:t>fénysűrűségmérő</a:t>
            </a:r>
            <a:r>
              <a:rPr lang="hu-HU" sz="3200" dirty="0" smtClean="0">
                <a:cs typeface="Arial" charset="0"/>
              </a:rPr>
              <a:t> </a:t>
            </a:r>
            <a:r>
              <a:rPr lang="hu-HU" sz="3200" dirty="0" err="1" smtClean="0">
                <a:cs typeface="Arial" charset="0"/>
              </a:rPr>
              <a:t>rsz</a:t>
            </a:r>
            <a:r>
              <a:rPr lang="hu-HU" sz="3200" dirty="0" smtClean="0">
                <a:cs typeface="Arial" charset="0"/>
              </a:rPr>
              <a:t>, amely megfelelően illesztett szűrővel, detektormátrix érzékelővel helyszíni fénysűrűség eloszlásának mérésére kalibrált, digitális elektronikus eszköz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Osztott fényérzékelő </a:t>
            </a:r>
            <a:r>
              <a:rPr lang="hu-HU" sz="3200" dirty="0" err="1" smtClean="0">
                <a:cs typeface="Arial" charset="0"/>
              </a:rPr>
              <a:t>rsz</a:t>
            </a:r>
            <a:r>
              <a:rPr lang="hu-HU" sz="3200" dirty="0" smtClean="0">
                <a:cs typeface="Arial" charset="0"/>
              </a:rPr>
              <a:t>, horizontális megvilágítás mérésére szolgáló módszer, amely detektor párokat használ: az első előre mutató irányba, a második visszafelé mutató irányban elhelyezkedő félgömbfelületre vonatkoztatott megvilágítást</a:t>
            </a:r>
            <a:endParaRPr lang="hu-HU" sz="3200" dirty="0">
              <a:cs typeface="Arial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7CC4-5739-444A-BC0C-E2FA8EFCE537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74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331640" y="548680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cs typeface="Arial" charset="0"/>
              </a:rPr>
              <a:t>További újdonságok: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3200" dirty="0" smtClean="0">
                <a:cs typeface="Arial" charset="0"/>
              </a:rPr>
              <a:t> a szimbólumok egységesítése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83568" y="213285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cs typeface="Arial" charset="0"/>
              </a:rPr>
              <a:t>Az indexek jelentése:</a:t>
            </a:r>
          </a:p>
          <a:p>
            <a:pPr>
              <a:defRPr/>
            </a:pPr>
            <a:r>
              <a:rPr lang="hu-HU" sz="3200" dirty="0" smtClean="0">
                <a:cs typeface="Arial" charset="0"/>
              </a:rPr>
              <a:t>Első index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3200" dirty="0" smtClean="0">
                <a:cs typeface="Arial" charset="0"/>
              </a:rPr>
              <a:t>f – világítási osztályon alapuló mennyiség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3200" dirty="0" smtClean="0">
                <a:cs typeface="Arial" charset="0"/>
              </a:rPr>
              <a:t>d – tervezési elvárás (útügyi hatóság</a:t>
            </a:r>
          </a:p>
          <a:p>
            <a:pPr marL="900113" indent="-900113">
              <a:defRPr/>
            </a:pPr>
            <a:r>
              <a:rPr lang="hu-HU" sz="3200" dirty="0" smtClean="0">
                <a:cs typeface="Arial" charset="0"/>
              </a:rPr>
              <a:t>	 részére szükséges érték)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3200" dirty="0" smtClean="0">
                <a:cs typeface="Arial" charset="0"/>
              </a:rPr>
              <a:t>c – számított érték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3200" dirty="0" smtClean="0">
                <a:cs typeface="Arial" charset="0"/>
              </a:rPr>
              <a:t>m – mért érték</a:t>
            </a:r>
            <a:endParaRPr lang="hu-HU" sz="3200" dirty="0">
              <a:cs typeface="Arial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8E48-0270-49B6-8AE9-1FCDF6C23DD4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75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692696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cs typeface="Arial" charset="0"/>
              </a:rPr>
              <a:t>A második index jelentése:</a:t>
            </a:r>
          </a:p>
          <a:p>
            <a:pPr>
              <a:defRPr/>
            </a:pPr>
            <a:r>
              <a:rPr lang="hu-HU" sz="3200" dirty="0" smtClean="0">
                <a:cs typeface="Arial" charset="0"/>
              </a:rPr>
              <a:t>geometriai körülményekre utal (pl.: sáv)</a:t>
            </a:r>
          </a:p>
          <a:p>
            <a:pPr>
              <a:defRPr/>
            </a:pPr>
            <a:r>
              <a:rPr lang="hu-HU" sz="3200" dirty="0" smtClean="0">
                <a:cs typeface="Arial" charset="0"/>
              </a:rPr>
              <a:t>A harmadik index jelentése:</a:t>
            </a:r>
          </a:p>
          <a:p>
            <a:pPr>
              <a:defRPr/>
            </a:pPr>
            <a:r>
              <a:rPr lang="hu-HU" sz="3200" dirty="0" smtClean="0">
                <a:cs typeface="Arial" charset="0"/>
              </a:rPr>
              <a:t>Mérési körülmények ( pl.: </a:t>
            </a:r>
            <a:r>
              <a:rPr lang="hu-HU" sz="3200" dirty="0" err="1" smtClean="0">
                <a:cs typeface="Arial" charset="0"/>
              </a:rPr>
              <a:t>p-egyedi</a:t>
            </a:r>
            <a:r>
              <a:rPr lang="hu-HU" sz="3200" dirty="0" smtClean="0">
                <a:cs typeface="Arial" charset="0"/>
              </a:rPr>
              <a:t> jellemző, )</a:t>
            </a:r>
            <a:endParaRPr lang="hu-HU" sz="3200" dirty="0"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2828836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cs typeface="Arial" charset="0"/>
              </a:rPr>
              <a:t>középvonal mentén mért </a:t>
            </a:r>
            <a:r>
              <a:rPr lang="hu-HU" sz="3200" b="1" dirty="0" smtClean="0">
                <a:cs typeface="Arial" charset="0"/>
              </a:rPr>
              <a:t>előírt </a:t>
            </a:r>
            <a:r>
              <a:rPr lang="hu-HU" sz="3200" dirty="0" smtClean="0">
                <a:cs typeface="Arial" charset="0"/>
              </a:rPr>
              <a:t>legkisebb fénysűrűség jele: </a:t>
            </a:r>
            <a:r>
              <a:rPr lang="hu-HU" sz="3200" dirty="0" err="1" smtClean="0">
                <a:cs typeface="Arial" charset="0"/>
              </a:rPr>
              <a:t>L</a:t>
            </a:r>
            <a:r>
              <a:rPr lang="hu-HU" sz="3200" baseline="-25000" dirty="0" err="1" smtClean="0">
                <a:cs typeface="Arial" charset="0"/>
              </a:rPr>
              <a:t>min</a:t>
            </a:r>
            <a:r>
              <a:rPr lang="hu-HU" sz="3200" baseline="-25000" dirty="0" smtClean="0">
                <a:cs typeface="Arial" charset="0"/>
              </a:rPr>
              <a:t>,m,c</a:t>
            </a:r>
          </a:p>
          <a:p>
            <a:pPr>
              <a:defRPr/>
            </a:pPr>
            <a:r>
              <a:rPr lang="hu-HU" sz="3200" dirty="0" smtClean="0">
                <a:cs typeface="Arial" charset="0"/>
              </a:rPr>
              <a:t>Középvonal mentén mért </a:t>
            </a:r>
            <a:r>
              <a:rPr lang="hu-HU" sz="3200" b="1" dirty="0" smtClean="0">
                <a:cs typeface="Arial" charset="0"/>
              </a:rPr>
              <a:t>egyedi</a:t>
            </a:r>
            <a:r>
              <a:rPr lang="hu-HU" sz="3200" dirty="0" smtClean="0">
                <a:cs typeface="Arial" charset="0"/>
              </a:rPr>
              <a:t> legkisebb fénysűrűség jele: </a:t>
            </a:r>
            <a:r>
              <a:rPr lang="hu-HU" sz="3200" dirty="0" err="1" smtClean="0">
                <a:cs typeface="Arial" charset="0"/>
              </a:rPr>
              <a:t>L</a:t>
            </a:r>
            <a:r>
              <a:rPr lang="hu-HU" sz="3200" baseline="-25000" dirty="0" err="1" smtClean="0">
                <a:cs typeface="Arial" charset="0"/>
              </a:rPr>
              <a:t>min</a:t>
            </a:r>
            <a:r>
              <a:rPr lang="hu-HU" sz="3200" baseline="-25000" dirty="0" smtClean="0">
                <a:cs typeface="Arial" charset="0"/>
              </a:rPr>
              <a:t>,m,c,p</a:t>
            </a:r>
            <a:endParaRPr lang="hu-HU" sz="3200" baseline="-25000" dirty="0">
              <a:cs typeface="Arial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F2CB-6552-40DC-92F4-EB2BAC8A63AF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76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332656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 smtClean="0">
                <a:cs typeface="Arial" charset="0"/>
              </a:rPr>
              <a:t>Mérési célok: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 smtClean="0">
                <a:cs typeface="Arial" charset="0"/>
              </a:rPr>
              <a:t>Átadás-átvétel, </a:t>
            </a:r>
            <a:r>
              <a:rPr lang="hu-HU" sz="3200" dirty="0" err="1" smtClean="0">
                <a:cs typeface="Arial" charset="0"/>
              </a:rPr>
              <a:t>üzembehelyezés</a:t>
            </a:r>
            <a:r>
              <a:rPr lang="hu-HU" sz="3200" dirty="0" smtClean="0">
                <a:cs typeface="Arial" charset="0"/>
              </a:rPr>
              <a:t>  szabványos  vagy tervezési elvárásoknak való megfeleltetés (hatósági engedélyezés)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 smtClean="0">
                <a:cs typeface="Arial" charset="0"/>
              </a:rPr>
              <a:t>Mérés az élettartam alatt (karbantartási értékek alapján)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 smtClean="0">
                <a:cs typeface="Arial" charset="0"/>
              </a:rPr>
              <a:t>Adaptív világításra vonatkozóan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 smtClean="0">
                <a:cs typeface="Arial" charset="0"/>
              </a:rPr>
              <a:t>Eltérések vizsgálatára</a:t>
            </a:r>
            <a:endParaRPr lang="hu-HU" sz="3200" dirty="0">
              <a:cs typeface="Arial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906C-DA13-4D48-BFD1-A3692DDAC012}" type="datetime1">
              <a:rPr lang="hu-HU" smtClean="0"/>
              <a:t>2019.06.13.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92275" y="1268413"/>
            <a:ext cx="34559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Dinamikus mérés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00113" y="2205038"/>
            <a:ext cx="73442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  <a:defRPr/>
            </a:pPr>
            <a:r>
              <a:rPr lang="hu-HU" sz="3200" dirty="0">
                <a:latin typeface="+mn-lt"/>
                <a:cs typeface="Arial" charset="0"/>
              </a:rPr>
              <a:t>Kiváló lehetőség homogenitás vizsgálatára,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3200" dirty="0">
                <a:latin typeface="+mn-lt"/>
                <a:cs typeface="Arial" charset="0"/>
              </a:rPr>
              <a:t>Teljes út hálózat vizsgálatára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3200" dirty="0">
                <a:latin typeface="+mn-lt"/>
                <a:cs typeface="Arial" charset="0"/>
              </a:rPr>
              <a:t>időtakarékos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FB43-1647-419F-BBF3-E0754D3940DC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78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55650" y="836613"/>
            <a:ext cx="77041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  <a:cs typeface="Arial" charset="0"/>
              </a:rPr>
              <a:t>Mérőeszközök általános követelményei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03350" y="1916113"/>
            <a:ext cx="68410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A műszereket kalibráltatni kell! </a:t>
            </a:r>
            <a:r>
              <a:rPr lang="hu-HU" sz="3200" dirty="0" smtClean="0">
                <a:latin typeface="+mn-lt"/>
                <a:cs typeface="Arial" charset="0"/>
              </a:rPr>
              <a:t>(Nem újdonság)</a:t>
            </a:r>
            <a:endParaRPr lang="hu-HU" sz="3200" dirty="0">
              <a:latin typeface="+mn-lt"/>
              <a:cs typeface="Arial" charset="0"/>
            </a:endParaRPr>
          </a:p>
          <a:p>
            <a:pPr marL="514350" indent="-514350">
              <a:defRPr/>
            </a:pPr>
            <a:r>
              <a:rPr lang="hu-HU" sz="3200" dirty="0">
                <a:latin typeface="+mn-lt"/>
                <a:cs typeface="Arial" charset="0"/>
              </a:rPr>
              <a:t>	Az érzékelő fotometriai jellemzőit a környezeti hőmérséklet és páratartalom valamint a világítótest spektrális összetételének figyelembevételével korrigálni kell!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CFB3-D1DF-45B7-B048-270349498A80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79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BFE6-1783-40F9-BA38-21E0B4A3A971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115616" y="332656"/>
            <a:ext cx="6462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809625"/>
            <a:r>
              <a:rPr lang="hu-HU" sz="3200" dirty="0" smtClean="0"/>
              <a:t>2.3. Az Mvt.42.§ c) … biztonsági megvilágítást (a továbbiakban: biztonsági berendezéseket) működőképes, a rendeltetésszerű használatra alkalmas állapotban kell tartani;</a:t>
            </a:r>
          </a:p>
        </p:txBody>
      </p:sp>
      <p:sp>
        <p:nvSpPr>
          <p:cNvPr id="6" name="Téglalap 5"/>
          <p:cNvSpPr/>
          <p:nvPr/>
        </p:nvSpPr>
        <p:spPr>
          <a:xfrm>
            <a:off x="1331640" y="407707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2.3. Mtv.87.§ Értelmező rendelkezések</a:t>
            </a:r>
          </a:p>
          <a:p>
            <a:pPr marL="719138"/>
            <a:r>
              <a:rPr lang="hu-HU" sz="3200" i="1" dirty="0" smtClean="0"/>
              <a:t>13. Veszély források különösen:</a:t>
            </a:r>
          </a:p>
          <a:p>
            <a:pPr marL="719138"/>
            <a:r>
              <a:rPr lang="hu-HU" sz="3200" i="1" dirty="0" smtClean="0"/>
              <a:t>= világítás</a:t>
            </a:r>
            <a:endParaRPr lang="hu-H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34453" r="44937" b="21251"/>
          <a:stretch>
            <a:fillRect/>
          </a:stretch>
        </p:blipFill>
        <p:spPr bwMode="auto">
          <a:xfrm>
            <a:off x="468313" y="836613"/>
            <a:ext cx="597535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Szövegdoboz 5"/>
          <p:cNvSpPr txBox="1">
            <a:spLocks noChangeArrowheads="1"/>
          </p:cNvSpPr>
          <p:nvPr/>
        </p:nvSpPr>
        <p:spPr bwMode="auto">
          <a:xfrm>
            <a:off x="250825" y="188913"/>
            <a:ext cx="889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3200" dirty="0"/>
              <a:t>Fényelem illesztés; jóságát az f</a:t>
            </a:r>
            <a:r>
              <a:rPr lang="hu-HU" altLang="hu-HU" sz="3200" baseline="-25000" dirty="0"/>
              <a:t>1</a:t>
            </a:r>
            <a:r>
              <a:rPr lang="hu-HU" altLang="hu-HU" sz="3200" dirty="0"/>
              <a:t> index jellemzi</a:t>
            </a:r>
          </a:p>
        </p:txBody>
      </p:sp>
      <p:sp>
        <p:nvSpPr>
          <p:cNvPr id="14343" name="Szövegdoboz 6"/>
          <p:cNvSpPr txBox="1">
            <a:spLocks noChangeArrowheads="1"/>
          </p:cNvSpPr>
          <p:nvPr/>
        </p:nvSpPr>
        <p:spPr bwMode="auto">
          <a:xfrm>
            <a:off x="6948264" y="1700808"/>
            <a:ext cx="18716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800" dirty="0"/>
              <a:t>f</a:t>
            </a:r>
            <a:r>
              <a:rPr lang="hu-HU" altLang="hu-HU" sz="2800" baseline="-25000" dirty="0"/>
              <a:t>2</a:t>
            </a:r>
            <a:r>
              <a:rPr lang="hu-HU" altLang="hu-HU" sz="2800" dirty="0"/>
              <a:t> az irány v. térbeli illesztés (cosinus korrekció) jóságát jellemzi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4F8A-7B2E-4950-95E3-7C037B6E9CAF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80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03350" y="476250"/>
            <a:ext cx="54721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Mérési körülmények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1188" y="1254125"/>
            <a:ext cx="76327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Új alfejezet: </a:t>
            </a:r>
            <a:r>
              <a:rPr lang="hu-HU" sz="3200" dirty="0" err="1">
                <a:latin typeface="+mn-lt"/>
                <a:cs typeface="Arial" charset="0"/>
              </a:rPr>
              <a:t>ff-k</a:t>
            </a:r>
            <a:r>
              <a:rPr lang="hu-HU" sz="3200" dirty="0">
                <a:latin typeface="+mn-lt"/>
                <a:cs typeface="Arial" charset="0"/>
              </a:rPr>
              <a:t> és </a:t>
            </a:r>
            <a:r>
              <a:rPr lang="hu-HU" sz="3200" dirty="0" err="1">
                <a:latin typeface="+mn-lt"/>
                <a:cs typeface="Arial" charset="0"/>
              </a:rPr>
              <a:t>lpt-k</a:t>
            </a:r>
            <a:r>
              <a:rPr lang="hu-HU" sz="3200" dirty="0">
                <a:latin typeface="+mn-lt"/>
                <a:cs typeface="Arial" charset="0"/>
              </a:rPr>
              <a:t> öregítése MSZ EN 13032 szerint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Nem új alfejezet, de részletesebb</a:t>
            </a:r>
          </a:p>
          <a:p>
            <a:pPr marL="1257300" lvl="1" indent="-514350">
              <a:buFont typeface="Wingdings" pitchFamily="2" charset="2"/>
              <a:buChar char="Ø"/>
              <a:defRPr/>
            </a:pPr>
            <a:r>
              <a:rPr lang="hu-HU" sz="3200" dirty="0">
                <a:latin typeface="+mn-lt"/>
                <a:cs typeface="Arial" charset="0"/>
              </a:rPr>
              <a:t>Bekapcsolás utáni stabilizáció, kétség esetén adatgyűjtés kell, ill. tápfesz. megfigyelése hasznos lehet</a:t>
            </a:r>
          </a:p>
          <a:p>
            <a:pPr marL="1257300" lvl="1" indent="-514350">
              <a:buFont typeface="Wingdings" pitchFamily="2" charset="2"/>
              <a:buChar char="Ø"/>
              <a:defRPr/>
            </a:pPr>
            <a:r>
              <a:rPr lang="hu-HU" sz="3200" dirty="0">
                <a:latin typeface="+mn-lt"/>
                <a:cs typeface="Arial" charset="0"/>
              </a:rPr>
              <a:t>Éghajlati viszonyok módosult, alfejezetekre oszlott. Újdonság, hogy a mérésért felelős személy dönt a halasztásról 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0735-DA31-4B46-99B3-4110F72EA68C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81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47813" y="476250"/>
            <a:ext cx="61928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Mérési körülmények 2.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42988" y="1341438"/>
            <a:ext cx="67693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hu-HU" sz="3200" dirty="0" smtClean="0">
                <a:latin typeface="+mn-lt"/>
                <a:cs typeface="Arial" charset="0"/>
              </a:rPr>
              <a:t>Útviszonyok </a:t>
            </a:r>
            <a:r>
              <a:rPr lang="hu-HU" sz="3200" dirty="0">
                <a:latin typeface="+mn-lt"/>
                <a:cs typeface="Arial" charset="0"/>
              </a:rPr>
              <a:t>eddig így nem szerepelt a burkolat öregedése ill. a tervezésnél figyelembevett és valós </a:t>
            </a:r>
            <a:r>
              <a:rPr lang="el-GR" sz="3200" dirty="0">
                <a:latin typeface="+mn-lt"/>
                <a:cs typeface="Arial" charset="0"/>
              </a:rPr>
              <a:t>ρ</a:t>
            </a:r>
            <a:r>
              <a:rPr lang="hu-HU" sz="3200" dirty="0">
                <a:latin typeface="+mn-lt"/>
                <a:cs typeface="Arial" charset="0"/>
              </a:rPr>
              <a:t> érték közötti eltérésre hívja fel a figyelmet. Nem kötelező az ezzel foglalkozó melléklet, mérni, mérni, </a:t>
            </a:r>
            <a:r>
              <a:rPr lang="hu-HU" sz="3200" dirty="0" err="1">
                <a:latin typeface="+mn-lt"/>
                <a:cs typeface="Arial" charset="0"/>
              </a:rPr>
              <a:t>mérni</a:t>
            </a:r>
            <a:r>
              <a:rPr lang="hu-HU" sz="3200" dirty="0">
                <a:latin typeface="+mn-lt"/>
                <a:cs typeface="Arial" charset="0"/>
              </a:rPr>
              <a:t>! (geometriát, út, </a:t>
            </a:r>
            <a:r>
              <a:rPr lang="hu-HU" sz="3200" dirty="0" err="1">
                <a:latin typeface="+mn-lt"/>
                <a:cs typeface="Arial" charset="0"/>
              </a:rPr>
              <a:t>vil.ber</a:t>
            </a:r>
            <a:r>
              <a:rPr lang="hu-HU" sz="3200" dirty="0">
                <a:latin typeface="+mn-lt"/>
                <a:cs typeface="Arial" charset="0"/>
              </a:rPr>
              <a:t>, fesz stb.)	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176A-AEAA-430E-8901-76AD0C2BEA58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82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19250" y="620713"/>
            <a:ext cx="5473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Mérési körülmények 3.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4213" y="1628775"/>
            <a:ext cx="75596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hu-HU" sz="3200" dirty="0">
                <a:latin typeface="+mn-lt"/>
                <a:cs typeface="Arial" charset="0"/>
              </a:rPr>
              <a:t>Külsőfény és a fény árnyékolása nem új, de bővült. Ne árnyékoljunk, de</a:t>
            </a:r>
          </a:p>
          <a:p>
            <a:pPr marL="514350" indent="-514350">
              <a:defRPr/>
            </a:pPr>
            <a:r>
              <a:rPr lang="hu-HU" sz="3200" dirty="0">
                <a:latin typeface="+mn-lt"/>
                <a:cs typeface="Arial" charset="0"/>
              </a:rPr>
              <a:t>	élettartam alatti mérésnél ezeket a globális teljesítőképesség részének lehet tekinteni</a:t>
            </a:r>
            <a:r>
              <a:rPr lang="hu-HU" sz="2800" dirty="0">
                <a:solidFill>
                  <a:srgbClr val="FFC000"/>
                </a:solidFill>
                <a:latin typeface="+mn-lt"/>
                <a:cs typeface="Arial" charset="0"/>
              </a:rPr>
              <a:t>.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2EF6-D32A-4D5C-8B23-62BFF19BD4DB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83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835150" y="549275"/>
            <a:ext cx="43211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Rácspontok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84213" y="1557338"/>
            <a:ext cx="76327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Kijelölésük a 3 tag szerint, kicsit módosult: élettartam alatti mérésnél engedi a mérési pontok </a:t>
            </a:r>
            <a:r>
              <a:rPr lang="hu-HU" sz="3200" dirty="0">
                <a:latin typeface="+mn-lt"/>
                <a:cs typeface="Arial" charset="0"/>
                <a:sym typeface="Symbol"/>
              </a:rPr>
              <a:t>, ill.50%al csökkentett ponthalmaz is lehet, ha lefedi a teljes felületet. Mérési bizonytalanságot értékelni kell.</a:t>
            </a:r>
            <a:endParaRPr lang="hu-HU" sz="3200" dirty="0">
              <a:latin typeface="+mn-lt"/>
              <a:cs typeface="Arial" charset="0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9C56-5447-474D-BF19-911527D9D465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84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47813" y="620713"/>
            <a:ext cx="61198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rgbClr val="FF0000"/>
                </a:solidFill>
                <a:latin typeface="+mn-lt"/>
                <a:cs typeface="Arial" charset="0"/>
              </a:rPr>
              <a:t>Újdonságok.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55650" y="1412875"/>
            <a:ext cx="72009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Útszél-megvilágítási hányados R</a:t>
            </a:r>
            <a:r>
              <a:rPr lang="hu-HU" sz="3200" baseline="-25000" dirty="0">
                <a:latin typeface="+mn-lt"/>
                <a:cs typeface="Arial" charset="0"/>
              </a:rPr>
              <a:t>EI</a:t>
            </a:r>
            <a:endParaRPr lang="hu-HU" sz="3200" dirty="0">
              <a:latin typeface="+mn-lt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Küszöbérték-növekmény mérése (</a:t>
            </a:r>
            <a:r>
              <a:rPr lang="hu-HU" sz="3200" dirty="0" err="1">
                <a:latin typeface="+mn-lt"/>
                <a:cs typeface="Arial" charset="0"/>
              </a:rPr>
              <a:t>f</a:t>
            </a:r>
            <a:r>
              <a:rPr lang="hu-HU" sz="3200" baseline="-25000" dirty="0" err="1">
                <a:latin typeface="+mn-lt"/>
                <a:cs typeface="Arial" charset="0"/>
              </a:rPr>
              <a:t>TI</a:t>
            </a:r>
            <a:r>
              <a:rPr lang="hu-HU" sz="3200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8" name="Téglalap 7"/>
          <p:cNvSpPr/>
          <p:nvPr/>
        </p:nvSpPr>
        <p:spPr>
          <a:xfrm>
            <a:off x="539750" y="2564904"/>
            <a:ext cx="80645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Az úttest szélén éppen kívül eső szegélycsíkon mérhető átlagos horizontális megvilágításnak az úttest szélén belüli szegélycsíkon mérhető átlagos horizontális megvilágításhoz viszonyított aránya, ahol a szegélycsíkok szélessége az úttest egy forgalmi sávjának a szélességével egyezik meg. 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B796-E1C1-4E0C-A92A-C097C883E3E3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85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6113"/>
            <a:ext cx="7807325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539750" y="620713"/>
            <a:ext cx="7993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>
                <a:latin typeface="+mn-lt"/>
                <a:cs typeface="Arial" charset="0"/>
              </a:rPr>
              <a:t>Mérési pontok </a:t>
            </a:r>
            <a:r>
              <a:rPr lang="hu-HU" sz="2800" dirty="0" smtClean="0">
                <a:latin typeface="+mn-lt"/>
                <a:cs typeface="Arial" charset="0"/>
              </a:rPr>
              <a:t>elhelyezése</a:t>
            </a:r>
            <a:endParaRPr lang="hu-HU" sz="2800" dirty="0">
              <a:latin typeface="+mn-lt"/>
              <a:cs typeface="Arial" charset="0"/>
            </a:endParaRPr>
          </a:p>
        </p:txBody>
      </p:sp>
      <p:sp>
        <p:nvSpPr>
          <p:cNvPr id="22535" name="Téglalap 9"/>
          <p:cNvSpPr>
            <a:spLocks noChangeArrowheads="1"/>
          </p:cNvSpPr>
          <p:nvPr/>
        </p:nvSpPr>
        <p:spPr bwMode="auto">
          <a:xfrm>
            <a:off x="1835150" y="1331913"/>
            <a:ext cx="245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hu-HU" i="1"/>
              <a:t>S &lt; 30 m, N = 10; 	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21E1-E6ED-47A1-95EA-CDC1D3A85C88}" type="datetime1">
              <a:rPr lang="hu-HU" smtClean="0"/>
              <a:t>2019.06.13.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86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19238"/>
            <a:ext cx="82438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908175" y="549275"/>
            <a:ext cx="61198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Útszél világítás értelmezése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43608" y="4653136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1,2,3,4 – sávok száma</a:t>
            </a:r>
          </a:p>
          <a:p>
            <a:r>
              <a:rPr lang="hu-HU" sz="3200" dirty="0" smtClean="0"/>
              <a:t>5 - lámpatest</a:t>
            </a:r>
          </a:p>
          <a:p>
            <a:r>
              <a:rPr lang="hu-HU" sz="3200" dirty="0" smtClean="0"/>
              <a:t>6 – út szegély (csík)</a:t>
            </a:r>
          </a:p>
          <a:p>
            <a:r>
              <a:rPr lang="hu-HU" sz="3200" dirty="0" err="1" smtClean="0"/>
              <a:t>W</a:t>
            </a:r>
            <a:r>
              <a:rPr lang="hu-HU" sz="3200" baseline="-25000" dirty="0" err="1" smtClean="0"/>
              <a:t>s</a:t>
            </a:r>
            <a:r>
              <a:rPr lang="hu-HU" sz="3200" dirty="0" smtClean="0"/>
              <a:t> – sáv szélesség</a:t>
            </a:r>
            <a:endParaRPr lang="hu-HU" sz="32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E7D3-A243-4552-99DD-4AD5CD921B57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87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752316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403350" y="765175"/>
            <a:ext cx="69850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Útszél világítási hányados értelmezése 3 sávos út esetén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619A-DDE1-4920-A9D8-B424300124E6}" type="datetime1">
              <a:rPr lang="hu-HU" smtClean="0"/>
              <a:t>2019.06.13.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88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57200" y="1362075"/>
            <a:ext cx="8229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175">
              <a:spcBef>
                <a:spcPts val="350"/>
              </a:spcBef>
              <a:buSzPct val="100000"/>
              <a:buFont typeface="Times New Roman" pitchFamily="18" charset="0"/>
              <a:buNone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b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pPr marL="3175">
              <a:spcBef>
                <a:spcPts val="350"/>
              </a:spcBef>
              <a:buSzPct val="100000"/>
              <a:tabLst>
                <a:tab pos="3175" algn="l"/>
                <a:tab pos="1431925" algn="r"/>
                <a:tab pos="1787525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82300" algn="l"/>
              </a:tabLst>
            </a:pPr>
            <a:r>
              <a:rPr lang="hu-HU" altLang="hu-HU" sz="14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	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908720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Útszél megvilágítási hányados számítása</a:t>
            </a:r>
          </a:p>
        </p:txBody>
      </p:sp>
      <p:graphicFrame>
        <p:nvGraphicFramePr>
          <p:cNvPr id="25607" name="Object 2"/>
          <p:cNvGraphicFramePr>
            <a:graphicFrameLocks noChangeAspect="1"/>
          </p:cNvGraphicFramePr>
          <p:nvPr/>
        </p:nvGraphicFramePr>
        <p:xfrm>
          <a:off x="971550" y="1989138"/>
          <a:ext cx="3378200" cy="1727200"/>
        </p:xfrm>
        <a:graphic>
          <a:graphicData uri="http://schemas.openxmlformats.org/presentationml/2006/ole">
            <p:oleObj spid="_x0000_s2050" name="Equation" r:id="rId4" imgW="1091726" imgH="558558" progId="Equation.3">
              <p:embed/>
            </p:oleObj>
          </a:graphicData>
        </a:graphic>
      </p:graphicFrame>
      <p:graphicFrame>
        <p:nvGraphicFramePr>
          <p:cNvPr id="25608" name="Object 3"/>
          <p:cNvGraphicFramePr>
            <a:graphicFrameLocks noChangeAspect="1"/>
          </p:cNvGraphicFramePr>
          <p:nvPr/>
        </p:nvGraphicFramePr>
        <p:xfrm>
          <a:off x="4787900" y="1989138"/>
          <a:ext cx="3805238" cy="1655762"/>
        </p:xfrm>
        <a:graphic>
          <a:graphicData uri="http://schemas.openxmlformats.org/presentationml/2006/ole">
            <p:oleObj spid="_x0000_s2051" name="Equation" r:id="rId5" imgW="1079500" imgH="469900" progId="Equation.3">
              <p:embed/>
            </p:oleObj>
          </a:graphicData>
        </a:graphic>
      </p:graphicFrame>
      <p:graphicFrame>
        <p:nvGraphicFramePr>
          <p:cNvPr id="25609" name="Object 4"/>
          <p:cNvGraphicFramePr>
            <a:graphicFrameLocks noChangeAspect="1"/>
          </p:cNvGraphicFramePr>
          <p:nvPr/>
        </p:nvGraphicFramePr>
        <p:xfrm>
          <a:off x="611188" y="3716338"/>
          <a:ext cx="8118475" cy="1225550"/>
        </p:xfrm>
        <a:graphic>
          <a:graphicData uri="http://schemas.openxmlformats.org/presentationml/2006/ole">
            <p:oleObj spid="_x0000_s2052" name="Equation" r:id="rId6" imgW="1600200" imgH="241300" progId="Equation.3">
              <p:embed/>
            </p:oleObj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11188" y="5229225"/>
            <a:ext cx="82089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dirty="0">
                <a:latin typeface="+mn-lt"/>
                <a:cs typeface="Arial" charset="0"/>
              </a:rPr>
              <a:t>Ha nem mérhető, </a:t>
            </a:r>
            <a:r>
              <a:rPr lang="hu-HU" sz="3200" dirty="0">
                <a:latin typeface="+mn-lt"/>
                <a:cs typeface="Arial" charset="0"/>
              </a:rPr>
              <a:t>akkor a mérhető és számított átlaga kell a </a:t>
            </a:r>
            <a:r>
              <a:rPr lang="hu-HU" sz="3200" dirty="0" err="1">
                <a:latin typeface="+mn-lt"/>
                <a:cs typeface="Arial" charset="0"/>
              </a:rPr>
              <a:t>jkv-ben</a:t>
            </a:r>
            <a:endParaRPr lang="hu-HU" sz="3200" dirty="0">
              <a:latin typeface="+mn-lt"/>
              <a:cs typeface="Arial" charset="0"/>
            </a:endParaRPr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C57-C1F2-4861-854E-DBD19F36C4B2}" type="datetime1">
              <a:rPr lang="hu-HU" smtClean="0"/>
              <a:t>2019.06.13.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89</a:t>
            </a:fld>
            <a:endParaRPr lang="hu-HU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23528" y="134076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hu-HU" sz="4000" dirty="0" smtClean="0"/>
              <a:t>3. </a:t>
            </a:r>
            <a:r>
              <a:rPr lang="hu-HU" sz="4000" b="1" dirty="0" smtClean="0"/>
              <a:t>A munkahelyek munkavédelmi követelményeinek minimális szintjéről szóló (3/2002. (I.8.) </a:t>
            </a:r>
            <a:r>
              <a:rPr lang="hu-HU" sz="4000" b="1" dirty="0" err="1" smtClean="0"/>
              <a:t>SzCsM-EüM</a:t>
            </a:r>
            <a:r>
              <a:rPr lang="hu-HU" sz="4000" b="1" dirty="0" smtClean="0"/>
              <a:t> együttes rendelet) </a:t>
            </a:r>
            <a:r>
              <a:rPr lang="hu-HU" sz="4000" dirty="0" smtClean="0"/>
              <a:t>legutóbbi módosítás 2017.01.01.</a:t>
            </a:r>
            <a:endParaRPr lang="hu-HU" sz="40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EB03-7C8B-4503-A421-DCA936848242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332656"/>
            <a:ext cx="72728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  <a:cs typeface="Arial" charset="0"/>
              </a:rPr>
              <a:t>Küszöbérték-növekmény jelölése változott TI helyett </a:t>
            </a:r>
            <a:r>
              <a:rPr lang="hu-HU" sz="3200" dirty="0" err="1">
                <a:latin typeface="+mn-lt"/>
                <a:cs typeface="Arial" charset="0"/>
              </a:rPr>
              <a:t>f</a:t>
            </a:r>
            <a:r>
              <a:rPr lang="hu-HU" sz="3200" baseline="-25000" dirty="0" err="1">
                <a:latin typeface="+mn-lt"/>
                <a:cs typeface="Arial" charset="0"/>
              </a:rPr>
              <a:t>TI</a:t>
            </a:r>
            <a:endParaRPr lang="hu-HU" sz="3200" dirty="0">
              <a:latin typeface="+mn-lt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1508586"/>
            <a:ext cx="7920038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Az út mért átlagos fénysűrűségéből és az </a:t>
            </a:r>
            <a:r>
              <a:rPr lang="hu-HU" sz="3200" i="1" dirty="0">
                <a:latin typeface="+mn-lt"/>
                <a:cs typeface="Arial" charset="0"/>
              </a:rPr>
              <a:t>l. </a:t>
            </a:r>
            <a:r>
              <a:rPr lang="hu-HU" sz="3200" dirty="0">
                <a:latin typeface="+mn-lt"/>
                <a:cs typeface="Arial" charset="0"/>
              </a:rPr>
              <a:t>lámpatest által a nézés irányára merőleges síkban és  a megfigyelő szemének magasságában létrehozott, mért megvilágításból, és a rálátási szögből (</a:t>
            </a:r>
            <a:r>
              <a:rPr lang="hu-HU" sz="3200" dirty="0" err="1">
                <a:latin typeface="+mn-lt"/>
                <a:cs typeface="Arial" charset="0"/>
              </a:rPr>
              <a:t>lpt</a:t>
            </a:r>
            <a:r>
              <a:rPr lang="hu-HU" sz="3200" dirty="0">
                <a:latin typeface="+mn-lt"/>
                <a:cs typeface="Arial" charset="0"/>
              </a:rPr>
              <a:t> fénytechnikai kp-ra való rálátás iránya közötti szög) lehet meghatározni az ismert képletek alapján.</a:t>
            </a:r>
          </a:p>
          <a:p>
            <a:pPr>
              <a:defRPr/>
            </a:pPr>
            <a:r>
              <a:rPr lang="hu-HU" sz="3200" dirty="0">
                <a:latin typeface="+mn-lt"/>
                <a:cs typeface="Arial" charset="0"/>
              </a:rPr>
              <a:t>Csak a számítások szerinti legnagyobb </a:t>
            </a:r>
            <a:r>
              <a:rPr lang="hu-HU" sz="3200" dirty="0" err="1">
                <a:latin typeface="+mn-lt"/>
                <a:cs typeface="Arial" charset="0"/>
              </a:rPr>
              <a:t>f</a:t>
            </a:r>
            <a:r>
              <a:rPr lang="hu-HU" sz="3200" baseline="-25000" dirty="0" err="1">
                <a:latin typeface="+mn-lt"/>
                <a:cs typeface="Arial" charset="0"/>
              </a:rPr>
              <a:t>TI</a:t>
            </a:r>
            <a:r>
              <a:rPr lang="hu-HU" sz="3200" dirty="0" err="1">
                <a:latin typeface="+mn-lt"/>
                <a:cs typeface="Arial" charset="0"/>
              </a:rPr>
              <a:t>-nek</a:t>
            </a:r>
            <a:r>
              <a:rPr lang="hu-HU" sz="3200" dirty="0">
                <a:latin typeface="+mn-lt"/>
                <a:cs typeface="Arial" charset="0"/>
              </a:rPr>
              <a:t> megfelelő helyzetet kell ellenőrizni!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2EDF-0EBB-41AA-AFB4-DEC8AF8D9FD3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90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92275" y="332656"/>
            <a:ext cx="56880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 smtClean="0">
                <a:latin typeface="+mn-lt"/>
                <a:cs typeface="Arial" charset="0"/>
              </a:rPr>
              <a:t>Jegyzőkönyv (minta a mellékletben)</a:t>
            </a:r>
            <a:endParaRPr lang="hu-HU" sz="3200" dirty="0">
              <a:latin typeface="+mn-lt"/>
              <a:cs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1600" y="1484784"/>
            <a:ext cx="7488237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Mérés célja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Fontos összegyűjtött információk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Alkalmazott eszközök adatai (dátum, érvényesség, mérésügyi </a:t>
            </a:r>
            <a:r>
              <a:rPr lang="hu-HU" sz="3200" dirty="0" smtClean="0">
                <a:latin typeface="+mn-lt"/>
                <a:cs typeface="Arial" charset="0"/>
              </a:rPr>
              <a:t>nyomon követhetőség</a:t>
            </a:r>
            <a:endParaRPr lang="hu-HU" sz="3200" dirty="0">
              <a:latin typeface="+mn-lt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Időjárási körülmények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Alkalmazott eljárások rövid leírása mérési bizonytalanság értékelésével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3200" dirty="0">
                <a:latin typeface="+mn-lt"/>
                <a:cs typeface="Arial" charset="0"/>
              </a:rPr>
              <a:t>Mérési eredmények, </a:t>
            </a:r>
            <a:r>
              <a:rPr lang="hu-HU" sz="3200" dirty="0" smtClean="0">
                <a:latin typeface="+mn-lt"/>
                <a:cs typeface="Arial" charset="0"/>
              </a:rPr>
              <a:t>bizonytalanságukkal </a:t>
            </a:r>
            <a:r>
              <a:rPr lang="hu-HU" sz="3200" dirty="0">
                <a:latin typeface="+mn-lt"/>
                <a:cs typeface="Arial" charset="0"/>
              </a:rPr>
              <a:t>együtt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1236-A071-4B80-9710-9E783619990F}" type="datetime1">
              <a:rPr lang="hu-HU" smtClean="0"/>
              <a:t>2019.06.13.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91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355850" y="620713"/>
            <a:ext cx="4824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  <a:cs typeface="Arial" charset="0"/>
              </a:rPr>
              <a:t>Jegyzőkönyv folyt.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03350" y="1412875"/>
            <a:ext cx="6985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hu-HU" sz="3200" dirty="0">
                <a:latin typeface="+mn-lt"/>
                <a:cs typeface="Arial" charset="0"/>
              </a:rPr>
              <a:t>Zónák kijelölése okok, indokok, ha nem teljes hosszban mértek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hu-HU" sz="3200" dirty="0">
                <a:latin typeface="+mn-lt"/>
                <a:cs typeface="Arial" charset="0"/>
              </a:rPr>
              <a:t>Környezetből származó fények kizárása vagy számításba vételükkel </a:t>
            </a:r>
            <a:r>
              <a:rPr lang="hu-HU" sz="3200" dirty="0" err="1">
                <a:latin typeface="+mn-lt"/>
                <a:cs typeface="Arial" charset="0"/>
              </a:rPr>
              <a:t>kapcs</a:t>
            </a:r>
            <a:r>
              <a:rPr lang="hu-HU" sz="3200" dirty="0">
                <a:latin typeface="+mn-lt"/>
                <a:cs typeface="Arial" charset="0"/>
              </a:rPr>
              <a:t>. Adatok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hu-HU" sz="3200" dirty="0">
                <a:latin typeface="+mn-lt"/>
                <a:cs typeface="Arial" charset="0"/>
              </a:rPr>
              <a:t>Az egyéb további információk, mint pl.:akadályok, figyelembe nem vett pontok, </a:t>
            </a:r>
            <a:r>
              <a:rPr lang="hu-HU" sz="3200" dirty="0" err="1">
                <a:latin typeface="+mn-lt"/>
                <a:cs typeface="Arial" charset="0"/>
              </a:rPr>
              <a:t>pl</a:t>
            </a:r>
            <a:r>
              <a:rPr lang="hu-HU" sz="3200" dirty="0">
                <a:latin typeface="+mn-lt"/>
                <a:cs typeface="Arial" charset="0"/>
              </a:rPr>
              <a:t> zebrára esők, útszél megvilágítási hányados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2598-50CE-48F0-8840-5CDD44DA6807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92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96913" y="188913"/>
            <a:ext cx="83391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</a:rPr>
              <a:t>Mérési bizonytalanság (csak tájékoztató)</a:t>
            </a:r>
          </a:p>
          <a:p>
            <a:pPr algn="ctr">
              <a:defRPr/>
            </a:pPr>
            <a:r>
              <a:rPr lang="hu-HU" sz="3200" dirty="0">
                <a:latin typeface="+mn-lt"/>
              </a:rPr>
              <a:t>Fénysűrűség mérésnél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96913" y="1268413"/>
            <a:ext cx="80645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 smtClean="0">
                <a:latin typeface="+mn-lt"/>
              </a:rPr>
              <a:t>Figyelembeveendők</a:t>
            </a:r>
            <a:r>
              <a:rPr lang="hu-HU" sz="3200" dirty="0"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+mn-lt"/>
              </a:rPr>
              <a:t>Fényérzékelő tulajdonságai (spektrális érzékenység, irányérzékenység, linearitás, kijelző felbontóképessége,zaj stb.)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+mn-lt"/>
              </a:rPr>
              <a:t>Pont azonosítása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+mn-lt"/>
              </a:rPr>
              <a:t>Mérési pont effektív területe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+mn-lt"/>
              </a:rPr>
              <a:t>Tényleges helyzet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135B-07E7-401A-A24F-B72A2AA81E0C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93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288" y="333375"/>
            <a:ext cx="85693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dirty="0">
                <a:latin typeface="+mn-lt"/>
              </a:rPr>
              <a:t>Mérési bizonytalanság (csak tájékoztató)</a:t>
            </a:r>
          </a:p>
          <a:p>
            <a:pPr algn="ctr">
              <a:defRPr/>
            </a:pPr>
            <a:r>
              <a:rPr lang="hu-HU" sz="3200" dirty="0">
                <a:latin typeface="+mn-lt"/>
              </a:rPr>
              <a:t>Megvilágítás mérésnél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750" y="1468438"/>
            <a:ext cx="78486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3200" dirty="0">
                <a:latin typeface="Calibri" pitchFamily="34" charset="0"/>
                <a:cs typeface="Calibri" pitchFamily="34" charset="0"/>
              </a:rPr>
              <a:t>Figyelembeveendők: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Calibri" pitchFamily="34" charset="0"/>
                <a:cs typeface="Calibri" pitchFamily="34" charset="0"/>
              </a:rPr>
              <a:t>Fényérzékelő tulajdonságai (spektrális érzékenység, irányérzékenység, linearitás, kijelző felbontóképessége, méréshatár váltás, zaj és sötétáram)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Calibri" pitchFamily="34" charset="0"/>
                <a:cs typeface="Calibri" pitchFamily="34" charset="0"/>
              </a:rPr>
              <a:t>Pont azonosítása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Calibri" pitchFamily="34" charset="0"/>
                <a:cs typeface="Calibri" pitchFamily="34" charset="0"/>
              </a:rPr>
              <a:t>Mérési pont effektív területe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hu-HU" sz="3200" dirty="0">
                <a:latin typeface="Calibri" pitchFamily="34" charset="0"/>
                <a:cs typeface="Calibri" pitchFamily="34" charset="0"/>
              </a:rPr>
              <a:t>Tényleges helyzet</a:t>
            </a:r>
          </a:p>
          <a:p>
            <a:pPr>
              <a:defRPr/>
            </a:pPr>
            <a:endParaRPr lang="hu-HU" sz="280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F3A7-36FF-477E-92C0-68CDC772EC7F}" type="datetime1">
              <a:rPr lang="hu-HU" smtClean="0"/>
              <a:t>2019.06.13.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94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7C2B-2B65-4F49-A460-6176B4C099FD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4766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5. Lap Energiahatékonyság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11560" y="1412776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fajlagos teljesítménysűrűségi mutatót (PDI) DP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 éves energiafelhasználási mutatót (AECI) DE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835696" y="299695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kettő együtt használandó!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407707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Csak egy projekt változatainak összehasonlítására használható!</a:t>
            </a:r>
            <a:endParaRPr lang="hu-HU" sz="3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99592" y="544522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Különböző útgeometriák, különböző követelmények esetén </a:t>
            </a:r>
            <a:r>
              <a:rPr lang="hu-HU" sz="3200" dirty="0" smtClean="0">
                <a:solidFill>
                  <a:srgbClr val="FF0000"/>
                </a:solidFill>
              </a:rPr>
              <a:t>NEM HASZNÁLHATÓ!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3400-FFDC-4D0A-9C62-B8B789FF0B2F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96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95536" y="620688"/>
            <a:ext cx="73506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fajlagos teljesítménysűrűségi mutatót (PDI)</a:t>
            </a:r>
          </a:p>
          <a:p>
            <a:r>
              <a:rPr lang="hu-HU" sz="3200" dirty="0" smtClean="0"/>
              <a:t> meghatározása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467544" y="162880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/>
              <a:t>Egy részterületekre osztott terület adott üzemállapotra vonatkozó fajlagos teljesítménysűrűségi mutatója</a:t>
            </a:r>
            <a:endParaRPr lang="hu-HU" sz="32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09" y="4149080"/>
            <a:ext cx="26226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3635896" y="32129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i="1" dirty="0" smtClean="0"/>
              <a:t>D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    a fajlagos teljesítménysűrűségi mutató ; W·lx</a:t>
            </a:r>
            <a:r>
              <a:rPr lang="hu-HU" sz="2400" baseline="30000" dirty="0" smtClean="0"/>
              <a:t>-1</a:t>
            </a:r>
            <a:r>
              <a:rPr lang="hu-HU" sz="2400" dirty="0" smtClean="0"/>
              <a:t>·m</a:t>
            </a:r>
            <a:r>
              <a:rPr lang="hu-HU" sz="2400" baseline="30000" dirty="0" smtClean="0"/>
              <a:t>-2</a:t>
            </a:r>
            <a:r>
              <a:rPr lang="hu-HU" sz="2400" dirty="0" smtClean="0"/>
              <a:t>;</a:t>
            </a:r>
            <a:endParaRPr lang="hu-HU" sz="2400" dirty="0"/>
          </a:p>
        </p:txBody>
      </p:sp>
      <p:sp>
        <p:nvSpPr>
          <p:cNvPr id="10" name="Téglalap 9"/>
          <p:cNvSpPr/>
          <p:nvPr/>
        </p:nvSpPr>
        <p:spPr>
          <a:xfrm>
            <a:off x="3707904" y="4077072"/>
            <a:ext cx="5310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i="1" dirty="0" smtClean="0"/>
              <a:t>P    </a:t>
            </a:r>
            <a:r>
              <a:rPr lang="hu-HU" sz="2400" dirty="0" smtClean="0"/>
              <a:t>a vonatkozó terület megvilágításának </a:t>
            </a:r>
          </a:p>
          <a:p>
            <a:r>
              <a:rPr lang="hu-HU" sz="2400" dirty="0" err="1" smtClean="0"/>
              <a:t>vill.teljesítménye</a:t>
            </a:r>
            <a:r>
              <a:rPr lang="hu-HU" sz="2400" dirty="0" smtClean="0"/>
              <a:t>, W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79912" y="494116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E</a:t>
            </a:r>
            <a:r>
              <a:rPr lang="hu-HU" sz="2400" baseline="-25000" dirty="0" err="1" smtClean="0"/>
              <a:t>i</a:t>
            </a:r>
            <a:r>
              <a:rPr lang="hu-HU" sz="2400" dirty="0" smtClean="0"/>
              <a:t>   az i. terület átlagos megvilágítása, </a:t>
            </a:r>
            <a:r>
              <a:rPr lang="hu-HU" sz="2400" dirty="0" err="1" smtClean="0"/>
              <a:t>lx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851920" y="55892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A</a:t>
            </a:r>
            <a:r>
              <a:rPr lang="hu-HU" sz="2400" baseline="-25000" dirty="0" err="1" smtClean="0"/>
              <a:t>i</a:t>
            </a:r>
            <a:r>
              <a:rPr lang="hu-HU" sz="2400" baseline="-25000" dirty="0" smtClean="0"/>
              <a:t> </a:t>
            </a:r>
            <a:r>
              <a:rPr lang="hu-HU" sz="2400" dirty="0" smtClean="0"/>
              <a:t> az i. terület nagysága, m</a:t>
            </a:r>
            <a:r>
              <a:rPr lang="hu-HU" sz="2400" baseline="30000" dirty="0" smtClean="0"/>
              <a:t>2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689-6765-4938-BDE8-DCC9D20C1207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97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827584" y="620688"/>
            <a:ext cx="71122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 éves energiafelhasználási mutatót (AECI) </a:t>
            </a:r>
          </a:p>
          <a:p>
            <a:r>
              <a:rPr lang="hu-HU" sz="3200" dirty="0" smtClean="0"/>
              <a:t>meghatározása</a:t>
            </a:r>
            <a:endParaRPr lang="hu-HU" sz="32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790265" cy="1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395536" y="364502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/>
            <a:r>
              <a:rPr lang="hu-HU" sz="2400" i="1" dirty="0" smtClean="0"/>
              <a:t>D</a:t>
            </a:r>
            <a:r>
              <a:rPr lang="hu-HU" sz="2400" baseline="-25000" dirty="0" smtClean="0"/>
              <a:t>E</a:t>
            </a:r>
            <a:r>
              <a:rPr lang="hu-HU" sz="2400" dirty="0" smtClean="0"/>
              <a:t>     az útvilágítási létesítmény éves energiafelhasználási mutatója,  Whm</a:t>
            </a:r>
            <a:r>
              <a:rPr lang="hu-HU" sz="2400" baseline="30000" dirty="0" smtClean="0"/>
              <a:t>-2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95536" y="443711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/>
            <a:r>
              <a:rPr lang="hu-HU" sz="2400" i="1" dirty="0" err="1" smtClean="0"/>
              <a:t>P</a:t>
            </a:r>
            <a:r>
              <a:rPr lang="hu-HU" sz="2400" baseline="-25000" dirty="0" err="1" smtClean="0"/>
              <a:t>j</a:t>
            </a:r>
            <a:r>
              <a:rPr lang="hu-HU" sz="2400" dirty="0" smtClean="0"/>
              <a:t>     a </a:t>
            </a:r>
            <a:r>
              <a:rPr lang="hu-HU" sz="2400" i="1" dirty="0" err="1" smtClean="0"/>
              <a:t>j</a:t>
            </a:r>
            <a:r>
              <a:rPr lang="hu-HU" sz="2400" dirty="0" err="1" smtClean="0"/>
              <a:t>-edik</a:t>
            </a:r>
            <a:r>
              <a:rPr lang="hu-HU" sz="2400" dirty="0" smtClean="0"/>
              <a:t> működési időszakhoz kapcsolódó üzemi teljesítmény, W</a:t>
            </a:r>
            <a:endParaRPr lang="hu-HU" sz="2400" dirty="0"/>
          </a:p>
        </p:txBody>
      </p:sp>
      <p:sp>
        <p:nvSpPr>
          <p:cNvPr id="11" name="Téglalap 10"/>
          <p:cNvSpPr/>
          <p:nvPr/>
        </p:nvSpPr>
        <p:spPr>
          <a:xfrm>
            <a:off x="395536" y="522920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 err="1" smtClean="0"/>
              <a:t>T</a:t>
            </a:r>
            <a:r>
              <a:rPr lang="hu-HU" sz="2400" baseline="-25000" dirty="0" err="1" smtClean="0"/>
              <a:t>j</a:t>
            </a:r>
            <a:r>
              <a:rPr lang="hu-HU" sz="2400" dirty="0" smtClean="0"/>
              <a:t>      a működési profilnak a </a:t>
            </a:r>
            <a:r>
              <a:rPr lang="hu-HU" sz="2400" i="1" dirty="0" err="1" smtClean="0"/>
              <a:t>j</a:t>
            </a:r>
            <a:r>
              <a:rPr lang="hu-HU" sz="2400" dirty="0" err="1" smtClean="0"/>
              <a:t>-edik</a:t>
            </a:r>
            <a:r>
              <a:rPr lang="hu-HU" sz="2400" dirty="0" smtClean="0"/>
              <a:t> időszakához tartozó időtartam, amikor a felvett teljesítmény </a:t>
            </a:r>
            <a:r>
              <a:rPr lang="hu-HU" sz="2400" i="1" dirty="0" err="1" smtClean="0"/>
              <a:t>P</a:t>
            </a:r>
            <a:r>
              <a:rPr lang="hu-HU" sz="2400" baseline="-25000" dirty="0" err="1" smtClean="0"/>
              <a:t>j</a:t>
            </a:r>
            <a:r>
              <a:rPr lang="hu-HU" sz="2400" dirty="0" smtClean="0"/>
              <a:t> ; h;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395536" y="602700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hu-HU" sz="2400" i="1" dirty="0" smtClean="0"/>
              <a:t>A</a:t>
            </a:r>
            <a:r>
              <a:rPr lang="hu-HU" sz="2400" dirty="0" smtClean="0"/>
              <a:t>    az ugyanazon világítási elrendezés által megvilágított terület mérete,  m</a:t>
            </a:r>
            <a:r>
              <a:rPr lang="hu-HU" sz="2400" baseline="30000" dirty="0" smtClean="0"/>
              <a:t>2</a:t>
            </a:r>
            <a:r>
              <a:rPr lang="hu-HU" sz="2400" dirty="0" smtClean="0"/>
              <a:t>;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3608-09B6-45C5-9E83-E5F2331F811E}" type="datetime1">
              <a:rPr lang="hu-HU" smtClean="0"/>
              <a:t>2019.06.13.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VTT-Szakreferens 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4FD20-8CA3-4CBE-AFEE-BC05A9D08152}" type="slidenum">
              <a:rPr lang="hu-HU" smtClean="0"/>
              <a:pPr/>
              <a:t>98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9592" y="22048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Köszönöm megtisztelő figyelmüket.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3991</Words>
  <Application>Microsoft Office PowerPoint</Application>
  <PresentationFormat>Diavetítés a képernyőre (4:3 oldalarány)</PresentationFormat>
  <Paragraphs>771</Paragraphs>
  <Slides>98</Slides>
  <Notes>15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98</vt:i4>
      </vt:variant>
    </vt:vector>
  </HeadingPairs>
  <TitlesOfParts>
    <vt:vector size="100" baseType="lpstr">
      <vt:lpstr>Office-téma</vt:lpstr>
      <vt:lpstr>Equation</vt:lpstr>
      <vt:lpstr>Közvilágítási szabványok és jogi ismeretek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nva</dc:creator>
  <cp:lastModifiedBy>nva</cp:lastModifiedBy>
  <cp:revision>202</cp:revision>
  <dcterms:created xsi:type="dcterms:W3CDTF">2018-02-26T11:21:36Z</dcterms:created>
  <dcterms:modified xsi:type="dcterms:W3CDTF">2019-06-13T20:29:37Z</dcterms:modified>
</cp:coreProperties>
</file>